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5" r:id="rId4"/>
    <p:sldId id="276" r:id="rId5"/>
    <p:sldId id="277" r:id="rId6"/>
    <p:sldId id="278" r:id="rId7"/>
    <p:sldId id="279" r:id="rId8"/>
    <p:sldId id="280" r:id="rId9"/>
    <p:sldId id="282" r:id="rId10"/>
    <p:sldId id="281" r:id="rId11"/>
    <p:sldId id="283" r:id="rId12"/>
    <p:sldId id="287" r:id="rId13"/>
    <p:sldId id="288" r:id="rId14"/>
    <p:sldId id="289" r:id="rId15"/>
    <p:sldId id="284" r:id="rId16"/>
    <p:sldId id="285" r:id="rId17"/>
    <p:sldId id="286" r:id="rId18"/>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2252659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1679230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399593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879319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3731755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4169167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2144434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91009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812325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3997533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59C4F045-337A-41DB-B4A2-3CAC8F975E77}" type="datetimeFigureOut">
              <a:rPr lang="es-AR" smtClean="0"/>
              <a:t>15/06/2016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52EABD3-1405-4C52-A014-DDA48153F8AA}" type="slidenum">
              <a:rPr lang="es-AR" smtClean="0"/>
              <a:t>‹Nº›</a:t>
            </a:fld>
            <a:endParaRPr lang="es-AR"/>
          </a:p>
        </p:txBody>
      </p:sp>
    </p:spTree>
    <p:extLst>
      <p:ext uri="{BB962C8B-B14F-4D97-AF65-F5344CB8AC3E}">
        <p14:creationId xmlns:p14="http://schemas.microsoft.com/office/powerpoint/2010/main" val="2516187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C4F045-337A-41DB-B4A2-3CAC8F975E77}" type="datetimeFigureOut">
              <a:rPr lang="es-AR" smtClean="0"/>
              <a:t>15/06/2016</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EABD3-1405-4C52-A014-DDA48153F8AA}" type="slidenum">
              <a:rPr lang="es-AR" smtClean="0"/>
              <a:t>‹Nº›</a:t>
            </a:fld>
            <a:endParaRPr lang="es-AR"/>
          </a:p>
        </p:txBody>
      </p:sp>
    </p:spTree>
    <p:extLst>
      <p:ext uri="{BB962C8B-B14F-4D97-AF65-F5344CB8AC3E}">
        <p14:creationId xmlns:p14="http://schemas.microsoft.com/office/powerpoint/2010/main" val="1422907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6592" y="2420888"/>
            <a:ext cx="7772400" cy="1470025"/>
          </a:xfrm>
        </p:spPr>
        <p:txBody>
          <a:bodyPr>
            <a:noAutofit/>
          </a:bodyPr>
          <a:lstStyle/>
          <a:p>
            <a:pPr algn="r"/>
            <a:r>
              <a:rPr lang="es-AR" sz="8000" dirty="0" smtClean="0">
                <a:solidFill>
                  <a:schemeClr val="tx2"/>
                </a:solidFill>
              </a:rPr>
              <a:t>Resistencia </a:t>
            </a:r>
            <a:r>
              <a:rPr lang="es-AR" sz="8000" dirty="0" smtClean="0">
                <a:solidFill>
                  <a:schemeClr val="tx2"/>
                </a:solidFill>
              </a:rPr>
              <a:t>eléctrica de materiales</a:t>
            </a:r>
            <a:endParaRPr lang="es-AR" sz="9600" dirty="0">
              <a:solidFill>
                <a:schemeClr val="tx2"/>
              </a:solidFill>
            </a:endParaRPr>
          </a:p>
        </p:txBody>
      </p:sp>
      <p:sp>
        <p:nvSpPr>
          <p:cNvPr id="4" name="3 Abrir llave"/>
          <p:cNvSpPr/>
          <p:nvPr/>
        </p:nvSpPr>
        <p:spPr>
          <a:xfrm rot="10800000">
            <a:off x="6948264" y="721715"/>
            <a:ext cx="828092" cy="5184576"/>
          </a:xfrm>
          <a:prstGeom prst="leftBrace">
            <a:avLst>
              <a:gd name="adj1" fmla="val 38611"/>
              <a:gd name="adj2" fmla="val 50000"/>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Tree>
    <p:extLst>
      <p:ext uri="{BB962C8B-B14F-4D97-AF65-F5344CB8AC3E}">
        <p14:creationId xmlns:p14="http://schemas.microsoft.com/office/powerpoint/2010/main" val="779053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Resistencia Eléctrica</a:t>
            </a:r>
            <a:endParaRPr lang="es-AR" dirty="0">
              <a:solidFill>
                <a:schemeClr val="tx2"/>
              </a:solidFill>
            </a:endParaRPr>
          </a:p>
        </p:txBody>
      </p:sp>
      <p:sp>
        <p:nvSpPr>
          <p:cNvPr id="4" name="3 Marcador de contenido"/>
          <p:cNvSpPr>
            <a:spLocks noGrp="1"/>
          </p:cNvSpPr>
          <p:nvPr>
            <p:ph idx="1"/>
          </p:nvPr>
        </p:nvSpPr>
        <p:spPr>
          <a:xfrm>
            <a:off x="395536" y="1916832"/>
            <a:ext cx="7632848" cy="3960440"/>
          </a:xfrm>
        </p:spPr>
        <p:txBody>
          <a:bodyPr>
            <a:normAutofit fontScale="92500" lnSpcReduction="10000"/>
          </a:bodyPr>
          <a:lstStyle/>
          <a:p>
            <a:pPr marL="0" indent="0" algn="ctr">
              <a:buNone/>
            </a:pPr>
            <a:r>
              <a:rPr lang="es-AR" sz="2800" dirty="0" smtClean="0">
                <a:solidFill>
                  <a:schemeClr val="tx1">
                    <a:lumMod val="65000"/>
                    <a:lumOff val="35000"/>
                  </a:schemeClr>
                </a:solidFill>
              </a:rPr>
              <a:t>“Una corriente eléctrica es un flujo de electrones”</a:t>
            </a:r>
          </a:p>
          <a:p>
            <a:pPr marL="0" indent="0">
              <a:buNone/>
            </a:pPr>
            <a:r>
              <a:rPr lang="es-AR" sz="2800" dirty="0" smtClean="0">
                <a:solidFill>
                  <a:schemeClr val="tx1">
                    <a:lumMod val="65000"/>
                    <a:lumOff val="35000"/>
                  </a:schemeClr>
                </a:solidFill>
              </a:rPr>
              <a:t>Al moverse a través de un conductor, los electrones deben vencer una resistencia; en los conductores metálicos, esta resistencia proviene de las colisiones entre los electrones. Si el paso es fluido los electrones viajarán ordenadamente, tendrán poca resistencia. Por el contrario, si el camino es muy estrecho o demasiado largo, los electrones se agolparán y chocarán entre sí, produciendo, además, mucho calor; se les opone una alta resistencia.</a:t>
            </a:r>
            <a:endParaRPr lang="es-AR" sz="2800" dirty="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2335152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Resistencia Eléctrica</a:t>
            </a:r>
            <a:endParaRPr lang="es-AR" dirty="0">
              <a:solidFill>
                <a:schemeClr val="tx2"/>
              </a:solidFill>
            </a:endParaRPr>
          </a:p>
        </p:txBody>
      </p:sp>
      <p:sp>
        <p:nvSpPr>
          <p:cNvPr id="4" name="3 Marcador de contenido"/>
          <p:cNvSpPr>
            <a:spLocks noGrp="1"/>
          </p:cNvSpPr>
          <p:nvPr>
            <p:ph idx="1"/>
          </p:nvPr>
        </p:nvSpPr>
        <p:spPr>
          <a:xfrm>
            <a:off x="370045" y="1691858"/>
            <a:ext cx="4417979" cy="4761478"/>
          </a:xfrm>
        </p:spPr>
        <p:txBody>
          <a:bodyPr>
            <a:normAutofit fontScale="92500" lnSpcReduction="20000"/>
          </a:bodyPr>
          <a:lstStyle/>
          <a:p>
            <a:pPr marL="0" indent="0">
              <a:buNone/>
            </a:pPr>
            <a:r>
              <a:rPr lang="es-AR" sz="2800" b="1" dirty="0" smtClean="0">
                <a:solidFill>
                  <a:schemeClr val="tx1">
                    <a:lumMod val="65000"/>
                    <a:lumOff val="35000"/>
                  </a:schemeClr>
                </a:solidFill>
              </a:rPr>
              <a:t>A</a:t>
            </a:r>
            <a:r>
              <a:rPr lang="es-AR" sz="2800" dirty="0" smtClean="0">
                <a:solidFill>
                  <a:schemeClr val="tx1">
                    <a:lumMod val="65000"/>
                    <a:lumOff val="35000"/>
                  </a:schemeClr>
                </a:solidFill>
              </a:rPr>
              <a:t>. En un buen conductor, que opone baja resistencia, los electrones fluyen ordenadamente, sin chocar entre sí.</a:t>
            </a:r>
          </a:p>
          <a:p>
            <a:pPr marL="0" indent="0">
              <a:buNone/>
            </a:pPr>
            <a:r>
              <a:rPr lang="es-AR" sz="2800" b="1" dirty="0" smtClean="0">
                <a:solidFill>
                  <a:schemeClr val="tx1">
                    <a:lumMod val="65000"/>
                    <a:lumOff val="35000"/>
                  </a:schemeClr>
                </a:solidFill>
              </a:rPr>
              <a:t>B</a:t>
            </a:r>
            <a:r>
              <a:rPr lang="es-AR" sz="2800" dirty="0" smtClean="0">
                <a:solidFill>
                  <a:schemeClr val="tx1">
                    <a:lumMod val="65000"/>
                    <a:lumOff val="35000"/>
                  </a:schemeClr>
                </a:solidFill>
              </a:rPr>
              <a:t>. En un mal conductor. eléctrico, que ofrece alta resistencia al flujo de corriente, los electrones chocan unos contra otros al no poder circular libremente y  generan calor, lo que aumenta la resistencia.</a:t>
            </a:r>
            <a:endParaRPr lang="es-AR" sz="2800" dirty="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1028" name="Picture 4" descr="http://www.profesorenlinea.cl/imagenfisica/Electricidad_resistencia_calcular_image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8517" y="3566387"/>
            <a:ext cx="4129947" cy="2814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288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Resistencia Eléctrica</a:t>
            </a:r>
            <a:endParaRPr lang="es-AR" dirty="0">
              <a:solidFill>
                <a:schemeClr val="tx2"/>
              </a:solidFill>
            </a:endParaRPr>
          </a:p>
        </p:txBody>
      </p:sp>
      <p:sp>
        <p:nvSpPr>
          <p:cNvPr id="4" name="3 Marcador de contenido"/>
          <p:cNvSpPr>
            <a:spLocks noGrp="1"/>
          </p:cNvSpPr>
          <p:nvPr>
            <p:ph idx="1"/>
          </p:nvPr>
        </p:nvSpPr>
        <p:spPr>
          <a:xfrm>
            <a:off x="370045" y="2135009"/>
            <a:ext cx="7946371" cy="4318327"/>
          </a:xfrm>
        </p:spPr>
        <p:txBody>
          <a:bodyPr>
            <a:normAutofit/>
          </a:bodyPr>
          <a:lstStyle/>
          <a:p>
            <a:pPr marL="0" indent="0" algn="ctr">
              <a:buNone/>
            </a:pPr>
            <a:r>
              <a:rPr lang="es-AR" sz="2800" i="1" dirty="0" smtClean="0">
                <a:solidFill>
                  <a:schemeClr val="tx1">
                    <a:lumMod val="65000"/>
                    <a:lumOff val="35000"/>
                  </a:schemeClr>
                </a:solidFill>
              </a:rPr>
              <a:t>Se llama resistencia eléctrica a la oposición o dificultad que encuentra una corriente al recorrer un circuito eléctrico cerrado, y que permite frenar o atenuar el libre flujo de electrones.</a:t>
            </a:r>
          </a:p>
          <a:p>
            <a:pPr marL="0" indent="0" algn="ctr">
              <a:buNone/>
            </a:pPr>
            <a:endParaRPr lang="es-AR" sz="2800" i="1" dirty="0" smtClean="0">
              <a:solidFill>
                <a:schemeClr val="tx1">
                  <a:lumMod val="65000"/>
                  <a:lumOff val="35000"/>
                </a:schemeClr>
              </a:solidFill>
            </a:endParaRPr>
          </a:p>
          <a:p>
            <a:pPr marL="0" indent="0" algn="just">
              <a:buNone/>
            </a:pPr>
            <a:r>
              <a:rPr lang="es-AR" sz="2800" dirty="0" smtClean="0">
                <a:solidFill>
                  <a:schemeClr val="tx1">
                    <a:lumMod val="65000"/>
                    <a:lumOff val="35000"/>
                  </a:schemeClr>
                </a:solidFill>
              </a:rPr>
              <a:t>La unidad de resistencia es el ohmio (Ω): ohmio es la resistencia que ofrece un conductor cuando por él circula un amperio (intensidad)  y entre sus extremos hay una diferencia de potencial (tensión) de un voltio. </a:t>
            </a:r>
            <a:endParaRPr lang="es-AR" sz="2800" dirty="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2454078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Resistencia Eléctrica</a:t>
            </a:r>
            <a:endParaRPr lang="es-AR" dirty="0">
              <a:solidFill>
                <a:schemeClr val="tx2"/>
              </a:solidFill>
            </a:endParaRPr>
          </a:p>
        </p:txBody>
      </p:sp>
      <p:sp>
        <p:nvSpPr>
          <p:cNvPr id="4" name="3 Marcador de contenido"/>
          <p:cNvSpPr>
            <a:spLocks noGrp="1"/>
          </p:cNvSpPr>
          <p:nvPr>
            <p:ph idx="1"/>
          </p:nvPr>
        </p:nvSpPr>
        <p:spPr>
          <a:xfrm>
            <a:off x="395536" y="1916832"/>
            <a:ext cx="7632848" cy="3960440"/>
          </a:xfrm>
        </p:spPr>
        <p:txBody>
          <a:bodyPr>
            <a:normAutofit/>
          </a:bodyPr>
          <a:lstStyle/>
          <a:p>
            <a:pPr marL="0" indent="0">
              <a:buNone/>
            </a:pPr>
            <a:r>
              <a:rPr lang="es-AR" sz="2800" dirty="0" smtClean="0">
                <a:solidFill>
                  <a:schemeClr val="tx1">
                    <a:lumMod val="65000"/>
                    <a:lumOff val="35000"/>
                  </a:schemeClr>
                </a:solidFill>
              </a:rPr>
              <a:t>Para calcular el valor de la resistencia que ofrece un material específico, con largo y grosor definidos,  se aplica a fórmula:</a:t>
            </a:r>
          </a:p>
          <a:p>
            <a:pPr marL="0" indent="0">
              <a:buNone/>
            </a:pPr>
            <a:r>
              <a:rPr lang="es-AR" sz="2800" dirty="0" smtClean="0">
                <a:solidFill>
                  <a:schemeClr val="tx1">
                    <a:lumMod val="65000"/>
                    <a:lumOff val="35000"/>
                  </a:schemeClr>
                </a:solidFill>
              </a:rPr>
              <a:t>R =  resistencia</a:t>
            </a:r>
          </a:p>
          <a:p>
            <a:pPr marL="0" indent="0">
              <a:buNone/>
            </a:pPr>
            <a:r>
              <a:rPr lang="es-AR" sz="3600" dirty="0" smtClean="0">
                <a:solidFill>
                  <a:schemeClr val="tx1">
                    <a:lumMod val="65000"/>
                    <a:lumOff val="35000"/>
                  </a:schemeClr>
                </a:solidFill>
              </a:rPr>
              <a:t>ᵨ</a:t>
            </a:r>
            <a:r>
              <a:rPr lang="es-AR" sz="2800" dirty="0" smtClean="0">
                <a:solidFill>
                  <a:schemeClr val="tx1">
                    <a:lumMod val="65000"/>
                    <a:lumOff val="35000"/>
                  </a:schemeClr>
                </a:solidFill>
              </a:rPr>
              <a:t> =  resistividad de material</a:t>
            </a:r>
          </a:p>
          <a:p>
            <a:pPr marL="0" indent="0">
              <a:buNone/>
            </a:pPr>
            <a:r>
              <a:rPr lang="es-AR" sz="2800" dirty="0" smtClean="0">
                <a:solidFill>
                  <a:schemeClr val="tx1">
                    <a:lumMod val="65000"/>
                    <a:lumOff val="35000"/>
                  </a:schemeClr>
                </a:solidFill>
              </a:rPr>
              <a:t>L = longitud</a:t>
            </a:r>
          </a:p>
          <a:p>
            <a:pPr marL="0" indent="0">
              <a:buNone/>
            </a:pPr>
            <a:r>
              <a:rPr lang="es-AR" sz="2800" dirty="0" smtClean="0">
                <a:solidFill>
                  <a:schemeClr val="tx1">
                    <a:lumMod val="65000"/>
                    <a:lumOff val="35000"/>
                  </a:schemeClr>
                </a:solidFill>
              </a:rPr>
              <a:t>A = área de la sección</a:t>
            </a:r>
            <a:endParaRPr lang="es-AR" sz="2800" dirty="0">
              <a:solidFill>
                <a:schemeClr val="tx1">
                  <a:lumMod val="65000"/>
                  <a:lumOff val="35000"/>
                </a:schemeClr>
              </a:solidFill>
            </a:endParaRPr>
          </a:p>
          <a:p>
            <a:pPr marL="0" indent="0">
              <a:buNone/>
            </a:pPr>
            <a:endParaRPr lang="es-AR" sz="2800" dirty="0" smtClean="0">
              <a:solidFill>
                <a:schemeClr val="tx1">
                  <a:lumMod val="65000"/>
                  <a:lumOff val="35000"/>
                </a:schemeClr>
              </a:solidFill>
            </a:endParaRPr>
          </a:p>
          <a:p>
            <a:pPr marL="0" indent="0" algn="ctr">
              <a:buNone/>
            </a:pPr>
            <a:endParaRPr lang="es-AR" sz="2800" dirty="0" smtClean="0">
              <a:solidFill>
                <a:schemeClr val="tx1">
                  <a:lumMod val="65000"/>
                  <a:lumOff val="35000"/>
                </a:schemeClr>
              </a:solidFill>
            </a:endParaRPr>
          </a:p>
          <a:p>
            <a:pPr marL="0" indent="0" algn="ctr">
              <a:buNone/>
            </a:pPr>
            <a:endParaRPr lang="es-AR" sz="2800" dirty="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2052" name="Picture 4" descr="https://upload.wikimedia.org/wikipedia/commons/thumb/3/32/Resistividad_electrica.png/250px-Resistividad_electrica.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5054" y="4221088"/>
            <a:ext cx="4869394"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047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Resistencia Eléctrica</a:t>
            </a:r>
            <a:endParaRPr lang="es-AR" dirty="0">
              <a:solidFill>
                <a:schemeClr val="tx2"/>
              </a:solidFill>
            </a:endParaRPr>
          </a:p>
        </p:txBody>
      </p:sp>
      <p:sp>
        <p:nvSpPr>
          <p:cNvPr id="4" name="3 Marcador de contenido"/>
          <p:cNvSpPr>
            <a:spLocks noGrp="1"/>
          </p:cNvSpPr>
          <p:nvPr>
            <p:ph idx="1"/>
          </p:nvPr>
        </p:nvSpPr>
        <p:spPr>
          <a:xfrm>
            <a:off x="395536" y="1916832"/>
            <a:ext cx="7920880" cy="3960440"/>
          </a:xfrm>
        </p:spPr>
        <p:txBody>
          <a:bodyPr>
            <a:normAutofit/>
          </a:bodyPr>
          <a:lstStyle/>
          <a:p>
            <a:pPr marL="0" indent="0">
              <a:buNone/>
            </a:pPr>
            <a:r>
              <a:rPr lang="es-AR" sz="2400" dirty="0" smtClean="0">
                <a:solidFill>
                  <a:schemeClr val="tx1">
                    <a:lumMod val="65000"/>
                    <a:lumOff val="35000"/>
                  </a:schemeClr>
                </a:solidFill>
              </a:rPr>
              <a:t>Para información, he aquí un cuadro con algunos valores para ρ (rho), según el tipo de material conductor:</a:t>
            </a:r>
          </a:p>
          <a:p>
            <a:pPr marL="0" indent="0" algn="ctr">
              <a:buNone/>
            </a:pPr>
            <a:endParaRPr lang="es-AR" sz="2800" dirty="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aphicFrame>
        <p:nvGraphicFramePr>
          <p:cNvPr id="3" name="2 Tabla"/>
          <p:cNvGraphicFramePr>
            <a:graphicFrameLocks noGrp="1"/>
          </p:cNvGraphicFramePr>
          <p:nvPr>
            <p:extLst>
              <p:ext uri="{D42A27DB-BD31-4B8C-83A1-F6EECF244321}">
                <p14:modId xmlns:p14="http://schemas.microsoft.com/office/powerpoint/2010/main" val="1330325459"/>
              </p:ext>
            </p:extLst>
          </p:nvPr>
        </p:nvGraphicFramePr>
        <p:xfrm>
          <a:off x="2114525" y="3000718"/>
          <a:ext cx="4761731" cy="3308602"/>
        </p:xfrm>
        <a:graphic>
          <a:graphicData uri="http://schemas.openxmlformats.org/drawingml/2006/table">
            <a:tbl>
              <a:tblPr>
                <a:tableStyleId>{B301B821-A1FF-4177-AEE7-76D212191A09}</a:tableStyleId>
              </a:tblPr>
              <a:tblGrid>
                <a:gridCol w="1292628"/>
                <a:gridCol w="3469103"/>
              </a:tblGrid>
              <a:tr h="601564">
                <a:tc>
                  <a:txBody>
                    <a:bodyPr/>
                    <a:lstStyle/>
                    <a:p>
                      <a:pPr algn="ctr"/>
                      <a:r>
                        <a:rPr lang="es-AR" dirty="0"/>
                        <a:t>Material </a:t>
                      </a:r>
                    </a:p>
                  </a:txBody>
                  <a:tcPr marL="0" marR="0" marT="0" marB="0" anchor="ctr"/>
                </a:tc>
                <a:tc>
                  <a:txBody>
                    <a:bodyPr/>
                    <a:lstStyle/>
                    <a:p>
                      <a:pPr algn="ctr"/>
                      <a:r>
                        <a:rPr lang="es-AR"/>
                        <a:t>Resistividad (</a:t>
                      </a:r>
                      <a:r>
                        <a:rPr lang="el-GR"/>
                        <a:t>Ω   •   </a:t>
                      </a:r>
                      <a:r>
                        <a:rPr lang="es-AR"/>
                        <a:t>mm</a:t>
                      </a:r>
                      <a:r>
                        <a:rPr lang="es-AR" baseline="30000"/>
                        <a:t>2</a:t>
                      </a:r>
                      <a:r>
                        <a:rPr lang="es-AR"/>
                        <a:t> / m) a 20º C</a:t>
                      </a:r>
                    </a:p>
                  </a:txBody>
                  <a:tcPr marL="0" marR="0" marT="0" marB="0" anchor="ctr"/>
                </a:tc>
              </a:tr>
              <a:tr h="300782">
                <a:tc>
                  <a:txBody>
                    <a:bodyPr/>
                    <a:lstStyle/>
                    <a:p>
                      <a:pPr algn="ctr"/>
                      <a:r>
                        <a:rPr lang="es-AR"/>
                        <a:t>Aluminio</a:t>
                      </a:r>
                    </a:p>
                  </a:txBody>
                  <a:tcPr marL="0" marR="0" marT="0" marB="0" anchor="ctr"/>
                </a:tc>
                <a:tc>
                  <a:txBody>
                    <a:bodyPr/>
                    <a:lstStyle/>
                    <a:p>
                      <a:pPr algn="ctr"/>
                      <a:r>
                        <a:rPr lang="es-AR"/>
                        <a:t>0,028</a:t>
                      </a:r>
                    </a:p>
                  </a:txBody>
                  <a:tcPr marL="0" marR="0" marT="0" marB="0" anchor="ctr"/>
                </a:tc>
              </a:tr>
              <a:tr h="300782">
                <a:tc>
                  <a:txBody>
                    <a:bodyPr/>
                    <a:lstStyle/>
                    <a:p>
                      <a:pPr algn="ctr"/>
                      <a:r>
                        <a:rPr lang="es-AR"/>
                        <a:t>Carbón</a:t>
                      </a:r>
                    </a:p>
                  </a:txBody>
                  <a:tcPr marL="0" marR="0" marT="0" marB="0" anchor="ctr"/>
                </a:tc>
                <a:tc>
                  <a:txBody>
                    <a:bodyPr/>
                    <a:lstStyle/>
                    <a:p>
                      <a:pPr algn="ctr"/>
                      <a:r>
                        <a:rPr lang="es-AR"/>
                        <a:t>40,0</a:t>
                      </a:r>
                    </a:p>
                  </a:txBody>
                  <a:tcPr marL="0" marR="0" marT="0" marB="0" anchor="ctr"/>
                </a:tc>
              </a:tr>
              <a:tr h="300782">
                <a:tc>
                  <a:txBody>
                    <a:bodyPr/>
                    <a:lstStyle/>
                    <a:p>
                      <a:pPr algn="ctr"/>
                      <a:r>
                        <a:rPr lang="es-AR"/>
                        <a:t>Cobre</a:t>
                      </a:r>
                    </a:p>
                  </a:txBody>
                  <a:tcPr marL="0" marR="0" marT="0" marB="0" anchor="ctr"/>
                </a:tc>
                <a:tc>
                  <a:txBody>
                    <a:bodyPr/>
                    <a:lstStyle/>
                    <a:p>
                      <a:pPr algn="ctr"/>
                      <a:r>
                        <a:rPr lang="es-AR" dirty="0"/>
                        <a:t>0,0172</a:t>
                      </a:r>
                    </a:p>
                  </a:txBody>
                  <a:tcPr marL="0" marR="0" marT="0" marB="0" anchor="ctr"/>
                </a:tc>
              </a:tr>
              <a:tr h="300782">
                <a:tc>
                  <a:txBody>
                    <a:bodyPr/>
                    <a:lstStyle/>
                    <a:p>
                      <a:pPr algn="ctr"/>
                      <a:r>
                        <a:rPr lang="es-AR"/>
                        <a:t>Constatan </a:t>
                      </a:r>
                    </a:p>
                  </a:txBody>
                  <a:tcPr marL="0" marR="0" marT="0" marB="0" anchor="ctr"/>
                </a:tc>
                <a:tc>
                  <a:txBody>
                    <a:bodyPr/>
                    <a:lstStyle/>
                    <a:p>
                      <a:pPr algn="ctr"/>
                      <a:r>
                        <a:rPr lang="es-AR"/>
                        <a:t>0,489</a:t>
                      </a:r>
                    </a:p>
                  </a:txBody>
                  <a:tcPr marL="0" marR="0" marT="0" marB="0" anchor="ctr"/>
                </a:tc>
              </a:tr>
              <a:tr h="300782">
                <a:tc>
                  <a:txBody>
                    <a:bodyPr/>
                    <a:lstStyle/>
                    <a:p>
                      <a:pPr algn="ctr"/>
                      <a:r>
                        <a:rPr lang="es-AR" dirty="0" err="1" smtClean="0"/>
                        <a:t>Nicrom</a:t>
                      </a:r>
                      <a:r>
                        <a:rPr lang="es-AR" dirty="0"/>
                        <a:t> </a:t>
                      </a:r>
                    </a:p>
                  </a:txBody>
                  <a:tcPr marL="0" marR="0" marT="0" marB="0" anchor="ctr"/>
                </a:tc>
                <a:tc>
                  <a:txBody>
                    <a:bodyPr/>
                    <a:lstStyle/>
                    <a:p>
                      <a:pPr algn="ctr"/>
                      <a:r>
                        <a:rPr lang="es-AR" dirty="0" smtClean="0"/>
                        <a:t>1</a:t>
                      </a:r>
                      <a:endParaRPr lang="es-AR" dirty="0"/>
                    </a:p>
                  </a:txBody>
                  <a:tcPr marL="0" marR="0" marT="0" marB="0" anchor="ctr"/>
                </a:tc>
              </a:tr>
              <a:tr h="300782">
                <a:tc>
                  <a:txBody>
                    <a:bodyPr/>
                    <a:lstStyle/>
                    <a:p>
                      <a:pPr algn="ctr"/>
                      <a:r>
                        <a:rPr lang="es-AR"/>
                        <a:t>Plata</a:t>
                      </a:r>
                    </a:p>
                  </a:txBody>
                  <a:tcPr marL="0" marR="0" marT="0" marB="0" anchor="ctr"/>
                </a:tc>
                <a:tc>
                  <a:txBody>
                    <a:bodyPr/>
                    <a:lstStyle/>
                    <a:p>
                      <a:pPr algn="ctr"/>
                      <a:r>
                        <a:rPr lang="es-AR"/>
                        <a:t>0,0159</a:t>
                      </a:r>
                    </a:p>
                  </a:txBody>
                  <a:tcPr marL="0" marR="0" marT="0" marB="0" anchor="ctr"/>
                </a:tc>
              </a:tr>
              <a:tr h="300782">
                <a:tc>
                  <a:txBody>
                    <a:bodyPr/>
                    <a:lstStyle/>
                    <a:p>
                      <a:pPr algn="ctr"/>
                      <a:r>
                        <a:rPr lang="es-AR"/>
                        <a:t>Platino</a:t>
                      </a:r>
                    </a:p>
                  </a:txBody>
                  <a:tcPr marL="0" marR="0" marT="0" marB="0" anchor="ctr"/>
                </a:tc>
                <a:tc>
                  <a:txBody>
                    <a:bodyPr/>
                    <a:lstStyle/>
                    <a:p>
                      <a:pPr algn="ctr"/>
                      <a:r>
                        <a:rPr lang="es-AR"/>
                        <a:t>0,111</a:t>
                      </a:r>
                    </a:p>
                  </a:txBody>
                  <a:tcPr marL="0" marR="0" marT="0" marB="0" anchor="ctr"/>
                </a:tc>
              </a:tr>
              <a:tr h="300782">
                <a:tc>
                  <a:txBody>
                    <a:bodyPr/>
                    <a:lstStyle/>
                    <a:p>
                      <a:pPr algn="ctr"/>
                      <a:r>
                        <a:rPr lang="es-AR"/>
                        <a:t>Plomo</a:t>
                      </a:r>
                    </a:p>
                  </a:txBody>
                  <a:tcPr marL="0" marR="0" marT="0" marB="0" anchor="ctr"/>
                </a:tc>
                <a:tc>
                  <a:txBody>
                    <a:bodyPr/>
                    <a:lstStyle/>
                    <a:p>
                      <a:pPr algn="ctr"/>
                      <a:r>
                        <a:rPr lang="es-AR"/>
                        <a:t>0,205</a:t>
                      </a:r>
                    </a:p>
                  </a:txBody>
                  <a:tcPr marL="0" marR="0" marT="0" marB="0" anchor="ctr"/>
                </a:tc>
              </a:tr>
              <a:tr h="300782">
                <a:tc>
                  <a:txBody>
                    <a:bodyPr/>
                    <a:lstStyle/>
                    <a:p>
                      <a:pPr algn="ctr"/>
                      <a:r>
                        <a:rPr lang="es-AR"/>
                        <a:t>Tungsteno</a:t>
                      </a:r>
                    </a:p>
                  </a:txBody>
                  <a:tcPr marL="0" marR="0" marT="0" marB="0" anchor="ctr"/>
                </a:tc>
                <a:tc>
                  <a:txBody>
                    <a:bodyPr/>
                    <a:lstStyle/>
                    <a:p>
                      <a:pPr algn="ctr"/>
                      <a:r>
                        <a:rPr lang="es-AR" dirty="0"/>
                        <a:t>0,0549</a:t>
                      </a:r>
                    </a:p>
                  </a:txBody>
                  <a:tcPr marL="0" marR="0" marT="0" marB="0" anchor="ctr"/>
                </a:tc>
              </a:tr>
            </a:tbl>
          </a:graphicData>
        </a:graphic>
      </p:graphicFrame>
    </p:spTree>
    <p:extLst>
      <p:ext uri="{BB962C8B-B14F-4D97-AF65-F5344CB8AC3E}">
        <p14:creationId xmlns:p14="http://schemas.microsoft.com/office/powerpoint/2010/main" val="2035675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Resistencia Eléctrica</a:t>
            </a:r>
            <a:endParaRPr lang="es-AR" dirty="0">
              <a:solidFill>
                <a:schemeClr val="tx2"/>
              </a:solidFill>
            </a:endParaRPr>
          </a:p>
        </p:txBody>
      </p:sp>
      <p:sp>
        <p:nvSpPr>
          <p:cNvPr id="4" name="3 Marcador de contenido"/>
          <p:cNvSpPr>
            <a:spLocks noGrp="1"/>
          </p:cNvSpPr>
          <p:nvPr>
            <p:ph idx="1"/>
          </p:nvPr>
        </p:nvSpPr>
        <p:spPr>
          <a:xfrm>
            <a:off x="395536" y="1916832"/>
            <a:ext cx="7920880" cy="4536504"/>
          </a:xfrm>
        </p:spPr>
        <p:txBody>
          <a:bodyPr>
            <a:normAutofit/>
          </a:bodyPr>
          <a:lstStyle/>
          <a:p>
            <a:pPr marL="0" indent="0">
              <a:buNone/>
            </a:pPr>
            <a:r>
              <a:rPr lang="es-AR" sz="2800" dirty="0" smtClean="0">
                <a:solidFill>
                  <a:schemeClr val="tx1">
                    <a:lumMod val="65000"/>
                    <a:lumOff val="35000"/>
                  </a:schemeClr>
                </a:solidFill>
              </a:rPr>
              <a:t>El valor de una resistencia es directamente proporcional al largo del conductor e inversamente proporcional a la sección del mismo.</a:t>
            </a:r>
          </a:p>
          <a:p>
            <a:pPr marL="0" indent="0">
              <a:buNone/>
            </a:pPr>
            <a:endParaRPr lang="es-AR" sz="2800" dirty="0" smtClean="0">
              <a:solidFill>
                <a:schemeClr val="tx1">
                  <a:lumMod val="65000"/>
                  <a:lumOff val="35000"/>
                </a:schemeClr>
              </a:solidFill>
            </a:endParaRPr>
          </a:p>
          <a:p>
            <a:pPr marL="0" indent="0" algn="ctr">
              <a:buNone/>
            </a:pPr>
            <a:r>
              <a:rPr lang="es-AR" sz="2800" dirty="0" smtClean="0">
                <a:solidFill>
                  <a:schemeClr val="tx1">
                    <a:lumMod val="65000"/>
                    <a:lumOff val="35000"/>
                  </a:schemeClr>
                </a:solidFill>
              </a:rPr>
              <a:t>A mayor longitud, mayor resistencia. </a:t>
            </a:r>
          </a:p>
          <a:p>
            <a:pPr marL="0" indent="0" algn="ctr">
              <a:buNone/>
            </a:pPr>
            <a:r>
              <a:rPr lang="es-AR" sz="2800" dirty="0" smtClean="0">
                <a:solidFill>
                  <a:schemeClr val="tx1">
                    <a:lumMod val="65000"/>
                    <a:lumOff val="35000"/>
                  </a:schemeClr>
                </a:solidFill>
              </a:rPr>
              <a:t>A menor longitud, menor resistencia</a:t>
            </a:r>
          </a:p>
          <a:p>
            <a:pPr marL="0" indent="0" algn="ctr">
              <a:buNone/>
            </a:pPr>
            <a:r>
              <a:rPr lang="es-AR" sz="2800" dirty="0" smtClean="0">
                <a:solidFill>
                  <a:schemeClr val="tx1">
                    <a:lumMod val="65000"/>
                    <a:lumOff val="35000"/>
                  </a:schemeClr>
                </a:solidFill>
              </a:rPr>
              <a:t>A  mayor sección, menos resistencia.</a:t>
            </a:r>
          </a:p>
          <a:p>
            <a:pPr marL="0" indent="0" algn="ctr">
              <a:buNone/>
            </a:pPr>
            <a:r>
              <a:rPr lang="es-AR" sz="2800" dirty="0" smtClean="0">
                <a:solidFill>
                  <a:schemeClr val="tx1">
                    <a:lumMod val="65000"/>
                    <a:lumOff val="35000"/>
                  </a:schemeClr>
                </a:solidFill>
              </a:rPr>
              <a:t>A menor sección, mayor resistencia</a:t>
            </a:r>
            <a:endParaRPr lang="es-AR" sz="2800" dirty="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38390202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Resistencia Eléctrica</a:t>
            </a:r>
            <a:endParaRPr lang="es-AR" dirty="0">
              <a:solidFill>
                <a:schemeClr val="tx2"/>
              </a:solidFill>
            </a:endParaRPr>
          </a:p>
        </p:txBody>
      </p:sp>
      <p:sp>
        <p:nvSpPr>
          <p:cNvPr id="4" name="3 Marcador de contenido"/>
          <p:cNvSpPr>
            <a:spLocks noGrp="1"/>
          </p:cNvSpPr>
          <p:nvPr>
            <p:ph idx="1"/>
          </p:nvPr>
        </p:nvSpPr>
        <p:spPr>
          <a:xfrm>
            <a:off x="395536" y="1916832"/>
            <a:ext cx="7920880" cy="4536504"/>
          </a:xfrm>
        </p:spPr>
        <p:txBody>
          <a:bodyPr>
            <a:normAutofit/>
          </a:bodyPr>
          <a:lstStyle/>
          <a:p>
            <a:pPr marL="0" indent="0">
              <a:buNone/>
            </a:pPr>
            <a:r>
              <a:rPr lang="es-AR" sz="2800" dirty="0" smtClean="0">
                <a:solidFill>
                  <a:schemeClr val="tx1">
                    <a:lumMod val="65000"/>
                    <a:lumOff val="35000"/>
                  </a:schemeClr>
                </a:solidFill>
              </a:rPr>
              <a:t>Gráficamente, lo anterior sería:</a:t>
            </a:r>
          </a:p>
          <a:p>
            <a:pPr marL="0" indent="0">
              <a:buNone/>
            </a:pPr>
            <a:endParaRPr lang="es-AR" sz="2800" dirty="0" smtClean="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250882"/>
            <a:ext cx="8014467" cy="2410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8618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a:solidFill>
                  <a:schemeClr val="tx2"/>
                </a:solidFill>
              </a:rPr>
              <a:t>T</a:t>
            </a:r>
            <a:r>
              <a:rPr lang="es-AR" dirty="0" err="1" smtClean="0">
                <a:solidFill>
                  <a:schemeClr val="tx2"/>
                </a:solidFill>
              </a:rPr>
              <a:t>elgopor</a:t>
            </a:r>
            <a:endParaRPr lang="es-AR" dirty="0">
              <a:solidFill>
                <a:schemeClr val="tx2"/>
              </a:solidFill>
            </a:endParaRPr>
          </a:p>
        </p:txBody>
      </p:sp>
      <p:sp>
        <p:nvSpPr>
          <p:cNvPr id="4" name="3 Marcador de contenido"/>
          <p:cNvSpPr>
            <a:spLocks noGrp="1"/>
          </p:cNvSpPr>
          <p:nvPr>
            <p:ph idx="1"/>
          </p:nvPr>
        </p:nvSpPr>
        <p:spPr>
          <a:xfrm>
            <a:off x="395536" y="1916832"/>
            <a:ext cx="7920880" cy="4536504"/>
          </a:xfrm>
        </p:spPr>
        <p:txBody>
          <a:bodyPr>
            <a:normAutofit fontScale="70000" lnSpcReduction="20000"/>
          </a:bodyPr>
          <a:lstStyle/>
          <a:p>
            <a:pPr marL="0" indent="0">
              <a:buNone/>
            </a:pPr>
            <a:r>
              <a:rPr lang="es-AR" dirty="0" smtClean="0"/>
              <a:t>Para realizar la actividad es necesario:</a:t>
            </a:r>
          </a:p>
          <a:p>
            <a:pPr marL="0" indent="0">
              <a:buNone/>
            </a:pPr>
            <a:endParaRPr lang="es-AR" dirty="0" smtClean="0"/>
          </a:p>
          <a:p>
            <a:r>
              <a:rPr lang="es-AR" dirty="0" smtClean="0"/>
              <a:t>Identificar los elementos eléctricos que componen un circuito simple.</a:t>
            </a:r>
          </a:p>
          <a:p>
            <a:r>
              <a:rPr lang="es-AR" dirty="0" smtClean="0"/>
              <a:t>Identificar las magnitudes: tensión, corriente, resistencia y potencia trabajadas en clase.</a:t>
            </a:r>
          </a:p>
          <a:p>
            <a:r>
              <a:rPr lang="es-AR" dirty="0" smtClean="0"/>
              <a:t>Identificar las variables para el desarrollo de un producto tecnológico: objetivo, diseño, material,  componentes, etc.</a:t>
            </a:r>
          </a:p>
          <a:p>
            <a:r>
              <a:rPr lang="es-AR" dirty="0" smtClean="0"/>
              <a:t>Diseñar y construir  un circuito eléctrico adecuado para el producto.</a:t>
            </a:r>
          </a:p>
          <a:p>
            <a:r>
              <a:rPr lang="es-AR" dirty="0" smtClean="0"/>
              <a:t>Usar correctamente las herramientas manuales y eléctricas.</a:t>
            </a:r>
          </a:p>
          <a:p>
            <a:r>
              <a:rPr lang="es-AR" dirty="0" smtClean="0"/>
              <a:t>Seguir las normas de seguridad industrial y controlar el riesgo eléctrico. </a:t>
            </a:r>
          </a:p>
          <a:p>
            <a:pPr marL="0" indent="0">
              <a:buNone/>
            </a:pPr>
            <a:endParaRPr lang="es-AR" sz="2800" dirty="0" smtClean="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1224041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sp>
        <p:nvSpPr>
          <p:cNvPr id="4" name="3 Marcador de contenido"/>
          <p:cNvSpPr>
            <a:spLocks noGrp="1"/>
          </p:cNvSpPr>
          <p:nvPr>
            <p:ph idx="1"/>
          </p:nvPr>
        </p:nvSpPr>
        <p:spPr>
          <a:xfrm>
            <a:off x="395536" y="2107316"/>
            <a:ext cx="7920880" cy="3528392"/>
          </a:xfrm>
        </p:spPr>
        <p:txBody>
          <a:bodyPr>
            <a:normAutofit/>
          </a:bodyPr>
          <a:lstStyle/>
          <a:p>
            <a:pPr marL="0" indent="0">
              <a:buNone/>
            </a:pPr>
            <a:r>
              <a:rPr lang="es-AR" sz="2800" dirty="0" smtClean="0">
                <a:solidFill>
                  <a:srgbClr val="FF0000"/>
                </a:solidFill>
              </a:rPr>
              <a:t>ADVERTENCIA DE SEGURIDAD:</a:t>
            </a:r>
          </a:p>
          <a:p>
            <a:r>
              <a:rPr lang="es-AR" sz="2800" dirty="0" smtClean="0"/>
              <a:t>Con  el  circuito  eléctrico  descrito,  el alambre  (resistencia)  se  calienta  lo  suficiente  como  para cortar el </a:t>
            </a:r>
            <a:r>
              <a:rPr lang="es-AR" sz="2800" dirty="0" err="1" smtClean="0"/>
              <a:t>telgopor</a:t>
            </a:r>
            <a:r>
              <a:rPr lang="es-AR" sz="2800" dirty="0" smtClean="0"/>
              <a:t>. Para las pruebas de temperatura y de corte utilice siempre un pedazo de </a:t>
            </a:r>
            <a:r>
              <a:rPr lang="es-AR" sz="2800" dirty="0" err="1" smtClean="0"/>
              <a:t>telgopor</a:t>
            </a:r>
            <a:r>
              <a:rPr lang="es-AR" sz="2800" dirty="0" smtClean="0"/>
              <a:t>. </a:t>
            </a:r>
          </a:p>
          <a:p>
            <a:r>
              <a:rPr lang="es-AR" sz="2800" dirty="0" smtClean="0"/>
              <a:t>Es de advertir que se puede llegar a quemar la piel si tocamos el alambre de corte.</a:t>
            </a:r>
          </a:p>
          <a:p>
            <a:pPr marL="0" indent="0">
              <a:buNone/>
            </a:pPr>
            <a:endParaRPr lang="es-AR" sz="2800" dirty="0" smtClean="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11251451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sp>
        <p:nvSpPr>
          <p:cNvPr id="4" name="3 Marcador de contenido"/>
          <p:cNvSpPr>
            <a:spLocks noGrp="1"/>
          </p:cNvSpPr>
          <p:nvPr>
            <p:ph idx="1"/>
          </p:nvPr>
        </p:nvSpPr>
        <p:spPr>
          <a:xfrm>
            <a:off x="395536" y="1772816"/>
            <a:ext cx="7920880" cy="4320480"/>
          </a:xfrm>
        </p:spPr>
        <p:txBody>
          <a:bodyPr>
            <a:normAutofit fontScale="85000" lnSpcReduction="20000"/>
          </a:bodyPr>
          <a:lstStyle/>
          <a:p>
            <a:r>
              <a:rPr lang="es-AR" sz="2800" b="1" dirty="0" smtClean="0">
                <a:solidFill>
                  <a:schemeClr val="tx1">
                    <a:lumMod val="65000"/>
                    <a:lumOff val="35000"/>
                  </a:schemeClr>
                </a:solidFill>
              </a:rPr>
              <a:t>Diseño y construcción  de  la  estructura:</a:t>
            </a:r>
          </a:p>
          <a:p>
            <a:pPr marL="0" indent="0">
              <a:buNone/>
            </a:pPr>
            <a:r>
              <a:rPr lang="es-AR" sz="2800" dirty="0" smtClean="0">
                <a:solidFill>
                  <a:schemeClr val="tx1">
                    <a:lumMod val="65000"/>
                    <a:lumOff val="35000"/>
                  </a:schemeClr>
                </a:solidFill>
              </a:rPr>
              <a:t>Es preciso realizar una investigación previa para juntar información sobre el producto (como es su forma, tamaño, color; cuáles son las característica de sus materiales, etc.). Posteriormente, en grupos realizar tres alternativas de solución de acuerdo con las condiciones dadas por el docente.</a:t>
            </a:r>
          </a:p>
          <a:p>
            <a:pPr marL="0" indent="0">
              <a:buNone/>
            </a:pPr>
            <a:endParaRPr lang="es-AR" sz="2800" dirty="0" smtClean="0">
              <a:solidFill>
                <a:schemeClr val="tx1">
                  <a:lumMod val="65000"/>
                  <a:lumOff val="35000"/>
                </a:schemeClr>
              </a:solidFill>
            </a:endParaRPr>
          </a:p>
          <a:p>
            <a:r>
              <a:rPr lang="es-AR" sz="2800" b="1" dirty="0" smtClean="0">
                <a:solidFill>
                  <a:schemeClr val="tx1">
                    <a:lumMod val="65000"/>
                    <a:lumOff val="35000"/>
                  </a:schemeClr>
                </a:solidFill>
              </a:rPr>
              <a:t>Diseño y construcción   del   circuito   eléctrico: </a:t>
            </a:r>
          </a:p>
          <a:p>
            <a:pPr marL="0" indent="0">
              <a:buNone/>
            </a:pPr>
            <a:r>
              <a:rPr lang="es-AR" sz="2800" dirty="0" smtClean="0">
                <a:solidFill>
                  <a:schemeClr val="tx1">
                    <a:lumMod val="65000"/>
                    <a:lumOff val="35000"/>
                  </a:schemeClr>
                </a:solidFill>
              </a:rPr>
              <a:t>Una   vez   diseñada y construida   la   estructura   procederemos  a ubicar y conectar los elementos eléctricos:  el cable (conductor),  el pulsador y la resistencia (alambre </a:t>
            </a:r>
            <a:r>
              <a:rPr lang="es-AR" sz="2800" dirty="0" err="1" smtClean="0">
                <a:solidFill>
                  <a:schemeClr val="tx1">
                    <a:lumMod val="65000"/>
                    <a:lumOff val="35000"/>
                  </a:schemeClr>
                </a:solidFill>
              </a:rPr>
              <a:t>Nicrom</a:t>
            </a:r>
            <a:r>
              <a:rPr lang="es-AR" sz="2800" dirty="0" smtClean="0">
                <a:solidFill>
                  <a:schemeClr val="tx1">
                    <a:lumMod val="65000"/>
                    <a:lumOff val="35000"/>
                  </a:schemeClr>
                </a:solidFill>
              </a:rPr>
              <a:t>).</a:t>
            </a: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3705134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sp>
        <p:nvSpPr>
          <p:cNvPr id="4" name="3 Marcador de contenido"/>
          <p:cNvSpPr>
            <a:spLocks noGrp="1"/>
          </p:cNvSpPr>
          <p:nvPr>
            <p:ph idx="1"/>
          </p:nvPr>
        </p:nvSpPr>
        <p:spPr>
          <a:xfrm>
            <a:off x="395536" y="1484784"/>
            <a:ext cx="7920880" cy="4608512"/>
          </a:xfrm>
        </p:spPr>
        <p:txBody>
          <a:bodyPr>
            <a:normAutofit/>
          </a:bodyPr>
          <a:lstStyle/>
          <a:p>
            <a:pPr marL="0" indent="0">
              <a:buNone/>
            </a:pPr>
            <a:r>
              <a:rPr lang="es-AR" sz="2000" dirty="0" smtClean="0">
                <a:solidFill>
                  <a:schemeClr val="tx1">
                    <a:lumMod val="65000"/>
                    <a:lumOff val="35000"/>
                  </a:schemeClr>
                </a:solidFill>
              </a:rPr>
              <a:t>Consideraciones técnicas:</a:t>
            </a:r>
          </a:p>
          <a:p>
            <a:r>
              <a:rPr lang="es-AR" sz="2000" dirty="0" smtClean="0">
                <a:solidFill>
                  <a:schemeClr val="tx1">
                    <a:lumMod val="65000"/>
                    <a:lumOff val="35000"/>
                  </a:schemeClr>
                </a:solidFill>
              </a:rPr>
              <a:t>Alambre </a:t>
            </a:r>
            <a:r>
              <a:rPr lang="es-AR" sz="2000" dirty="0" err="1" smtClean="0">
                <a:solidFill>
                  <a:schemeClr val="tx1">
                    <a:lumMod val="65000"/>
                    <a:lumOff val="35000"/>
                  </a:schemeClr>
                </a:solidFill>
              </a:rPr>
              <a:t>Nicrom</a:t>
            </a:r>
            <a:r>
              <a:rPr lang="es-AR" sz="2000" dirty="0" smtClean="0">
                <a:solidFill>
                  <a:schemeClr val="tx1">
                    <a:lumMod val="65000"/>
                    <a:lumOff val="35000"/>
                  </a:schemeClr>
                </a:solidFill>
              </a:rPr>
              <a:t> 0,20 mm</a:t>
            </a:r>
          </a:p>
          <a:p>
            <a:r>
              <a:rPr lang="es-AR" sz="2000" dirty="0" smtClean="0">
                <a:solidFill>
                  <a:schemeClr val="tx1">
                    <a:lumMod val="65000"/>
                    <a:lumOff val="35000"/>
                  </a:schemeClr>
                </a:solidFill>
              </a:rPr>
              <a:t>Longitud </a:t>
            </a:r>
            <a:r>
              <a:rPr lang="es-AR" sz="2000" dirty="0" err="1" smtClean="0">
                <a:solidFill>
                  <a:schemeClr val="tx1">
                    <a:lumMod val="65000"/>
                    <a:lumOff val="35000"/>
                  </a:schemeClr>
                </a:solidFill>
              </a:rPr>
              <a:t>máx</a:t>
            </a:r>
            <a:r>
              <a:rPr lang="es-AR" sz="2000" dirty="0" smtClean="0">
                <a:solidFill>
                  <a:schemeClr val="tx1">
                    <a:lumMod val="65000"/>
                    <a:lumOff val="35000"/>
                  </a:schemeClr>
                </a:solidFill>
              </a:rPr>
              <a:t>: 15 cm</a:t>
            </a:r>
          </a:p>
          <a:p>
            <a:r>
              <a:rPr lang="es-AR" sz="2000" dirty="0" smtClean="0">
                <a:solidFill>
                  <a:schemeClr val="tx1">
                    <a:lumMod val="65000"/>
                    <a:lumOff val="35000"/>
                  </a:schemeClr>
                </a:solidFill>
              </a:rPr>
              <a:t>Resistencia: Ver tabla</a:t>
            </a:r>
          </a:p>
          <a:p>
            <a:endParaRPr lang="es-AR" sz="2800" dirty="0" smtClean="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aphicFrame>
        <p:nvGraphicFramePr>
          <p:cNvPr id="3" name="2 Tabla"/>
          <p:cNvGraphicFramePr>
            <a:graphicFrameLocks noGrp="1"/>
          </p:cNvGraphicFramePr>
          <p:nvPr>
            <p:extLst>
              <p:ext uri="{D42A27DB-BD31-4B8C-83A1-F6EECF244321}">
                <p14:modId xmlns:p14="http://schemas.microsoft.com/office/powerpoint/2010/main" val="3939316396"/>
              </p:ext>
            </p:extLst>
          </p:nvPr>
        </p:nvGraphicFramePr>
        <p:xfrm>
          <a:off x="539552" y="3189352"/>
          <a:ext cx="7884876" cy="3191976"/>
        </p:xfrm>
        <a:graphic>
          <a:graphicData uri="http://schemas.openxmlformats.org/drawingml/2006/table">
            <a:tbl>
              <a:tblPr>
                <a:tableStyleId>{B301B821-A1FF-4177-AEE7-76D212191A09}</a:tableStyleId>
              </a:tblPr>
              <a:tblGrid>
                <a:gridCol w="1364690"/>
                <a:gridCol w="2242467"/>
                <a:gridCol w="254351"/>
                <a:gridCol w="1387368"/>
                <a:gridCol w="231228"/>
                <a:gridCol w="2404772"/>
              </a:tblGrid>
              <a:tr h="792656">
                <a:tc>
                  <a:txBody>
                    <a:bodyPr/>
                    <a:lstStyle/>
                    <a:p>
                      <a:pPr algn="ctr" fontAlgn="ctr"/>
                      <a:r>
                        <a:rPr lang="es-AR" sz="2000" b="1" u="none" strike="noStrike" dirty="0">
                          <a:solidFill>
                            <a:schemeClr val="accent1"/>
                          </a:solidFill>
                          <a:effectLst/>
                        </a:rPr>
                        <a:t>Resistencia</a:t>
                      </a:r>
                      <a:endParaRPr lang="es-AR" sz="2000" b="1" i="0" u="none" strike="noStrike" dirty="0">
                        <a:solidFill>
                          <a:schemeClr val="accent1"/>
                        </a:solidFill>
                        <a:effectLst/>
                        <a:latin typeface="Calibri"/>
                      </a:endParaRPr>
                    </a:p>
                  </a:txBody>
                  <a:tcPr marL="0" marR="0" marT="0" marB="0"/>
                </a:tc>
                <a:tc>
                  <a:txBody>
                    <a:bodyPr/>
                    <a:lstStyle/>
                    <a:p>
                      <a:pPr algn="ctr" fontAlgn="ctr"/>
                      <a:r>
                        <a:rPr lang="es-AR" sz="2000" b="1" u="none" strike="noStrike" dirty="0">
                          <a:solidFill>
                            <a:schemeClr val="accent1"/>
                          </a:solidFill>
                          <a:effectLst/>
                        </a:rPr>
                        <a:t>(p) resistividad </a:t>
                      </a:r>
                      <a:r>
                        <a:rPr lang="es-AR" sz="2000" b="1" u="none" strike="noStrike" dirty="0" smtClean="0">
                          <a:solidFill>
                            <a:schemeClr val="accent1"/>
                          </a:solidFill>
                          <a:effectLst/>
                        </a:rPr>
                        <a:t>(</a:t>
                      </a:r>
                      <a:r>
                        <a:rPr lang="es-AR" sz="2000" b="1" u="none" strike="noStrike" dirty="0" err="1" smtClean="0">
                          <a:solidFill>
                            <a:schemeClr val="accent1"/>
                          </a:solidFill>
                          <a:effectLst/>
                        </a:rPr>
                        <a:t>Nicrom</a:t>
                      </a:r>
                      <a:r>
                        <a:rPr lang="es-AR" sz="2000" b="1" u="none" strike="noStrike" dirty="0" smtClean="0">
                          <a:solidFill>
                            <a:schemeClr val="accent1"/>
                          </a:solidFill>
                          <a:effectLst/>
                        </a:rPr>
                        <a:t> </a:t>
                      </a:r>
                      <a:r>
                        <a:rPr lang="es-AR" sz="2000" b="1" u="none" strike="noStrike" dirty="0">
                          <a:solidFill>
                            <a:schemeClr val="accent1"/>
                          </a:solidFill>
                          <a:effectLst/>
                        </a:rPr>
                        <a:t>80/20)</a:t>
                      </a:r>
                      <a:endParaRPr lang="es-AR" sz="2000" b="1" i="0" u="none" strike="noStrike" dirty="0">
                        <a:solidFill>
                          <a:schemeClr val="accent1"/>
                        </a:solidFill>
                        <a:effectLst/>
                        <a:latin typeface="Calibri"/>
                      </a:endParaRPr>
                    </a:p>
                  </a:txBody>
                  <a:tcPr marL="0" marR="0" marT="0" marB="0"/>
                </a:tc>
                <a:tc>
                  <a:txBody>
                    <a:bodyPr/>
                    <a:lstStyle/>
                    <a:p>
                      <a:pPr algn="ctr" fontAlgn="ctr"/>
                      <a:r>
                        <a:rPr lang="es-AR" sz="2000" b="1" u="none" strike="noStrike" dirty="0">
                          <a:solidFill>
                            <a:schemeClr val="accent1"/>
                          </a:solidFill>
                          <a:effectLst/>
                        </a:rPr>
                        <a:t>x</a:t>
                      </a:r>
                      <a:endParaRPr lang="es-AR" sz="2000" b="1" i="0" u="none" strike="noStrike" dirty="0">
                        <a:solidFill>
                          <a:schemeClr val="accent1"/>
                        </a:solidFill>
                        <a:effectLst/>
                        <a:latin typeface="Calibri"/>
                      </a:endParaRPr>
                    </a:p>
                  </a:txBody>
                  <a:tcPr marL="0" marR="0" marT="0" marB="0"/>
                </a:tc>
                <a:tc>
                  <a:txBody>
                    <a:bodyPr/>
                    <a:lstStyle/>
                    <a:p>
                      <a:pPr algn="ctr" fontAlgn="ctr"/>
                      <a:r>
                        <a:rPr lang="es-AR" sz="2000" b="1" u="none" strike="noStrike" dirty="0">
                          <a:solidFill>
                            <a:schemeClr val="accent1"/>
                          </a:solidFill>
                          <a:effectLst/>
                        </a:rPr>
                        <a:t>(L) Longitud (en m)</a:t>
                      </a:r>
                      <a:endParaRPr lang="es-AR" sz="2000" b="1" i="0" u="none" strike="noStrike" dirty="0">
                        <a:solidFill>
                          <a:schemeClr val="accent1"/>
                        </a:solidFill>
                        <a:effectLst/>
                        <a:latin typeface="Calibri"/>
                      </a:endParaRPr>
                    </a:p>
                  </a:txBody>
                  <a:tcPr marL="0" marR="0" marT="0" marB="0"/>
                </a:tc>
                <a:tc>
                  <a:txBody>
                    <a:bodyPr/>
                    <a:lstStyle/>
                    <a:p>
                      <a:pPr algn="ctr" fontAlgn="ctr"/>
                      <a:r>
                        <a:rPr lang="es-AR" sz="2000" b="1" u="none" strike="noStrike" dirty="0">
                          <a:solidFill>
                            <a:schemeClr val="accent1"/>
                          </a:solidFill>
                          <a:effectLst/>
                        </a:rPr>
                        <a:t>/</a:t>
                      </a:r>
                      <a:endParaRPr lang="es-AR" sz="2000" b="1" i="0" u="none" strike="noStrike" dirty="0">
                        <a:solidFill>
                          <a:schemeClr val="accent1"/>
                        </a:solidFill>
                        <a:effectLst/>
                        <a:latin typeface="Calibri"/>
                      </a:endParaRPr>
                    </a:p>
                  </a:txBody>
                  <a:tcPr marL="0" marR="0" marT="0" marB="0"/>
                </a:tc>
                <a:tc>
                  <a:txBody>
                    <a:bodyPr/>
                    <a:lstStyle/>
                    <a:p>
                      <a:pPr algn="ctr" fontAlgn="ctr"/>
                      <a:r>
                        <a:rPr lang="es-AR" sz="2000" b="1" u="none" strike="noStrike" dirty="0">
                          <a:solidFill>
                            <a:schemeClr val="accent1"/>
                          </a:solidFill>
                          <a:effectLst/>
                        </a:rPr>
                        <a:t>(S) Sección </a:t>
                      </a:r>
                      <a:r>
                        <a:rPr lang="es-AR" sz="2000" b="1" u="none" strike="noStrike" dirty="0" smtClean="0">
                          <a:solidFill>
                            <a:schemeClr val="accent1"/>
                          </a:solidFill>
                          <a:effectLst/>
                        </a:rPr>
                        <a:t>(área </a:t>
                      </a:r>
                      <a:r>
                        <a:rPr lang="es-AR" sz="2000" b="1" u="none" strike="noStrike" dirty="0">
                          <a:solidFill>
                            <a:schemeClr val="accent1"/>
                          </a:solidFill>
                          <a:effectLst/>
                        </a:rPr>
                        <a:t>en mm2)</a:t>
                      </a:r>
                      <a:endParaRPr lang="es-AR" sz="2000" b="1" i="0" u="none" strike="noStrike" dirty="0">
                        <a:solidFill>
                          <a:schemeClr val="accent1"/>
                        </a:solidFill>
                        <a:effectLst/>
                        <a:latin typeface="Calibri"/>
                      </a:endParaRPr>
                    </a:p>
                  </a:txBody>
                  <a:tcPr marL="0" marR="0" marT="0" marB="0"/>
                </a:tc>
              </a:tr>
              <a:tr h="479864">
                <a:tc>
                  <a:txBody>
                    <a:bodyPr/>
                    <a:lstStyle/>
                    <a:p>
                      <a:pPr algn="ctr" fontAlgn="b"/>
                      <a:r>
                        <a:rPr lang="es-AR" sz="1600" b="1" u="sng" strike="noStrike" dirty="0" smtClean="0">
                          <a:solidFill>
                            <a:schemeClr val="tx1">
                              <a:lumMod val="75000"/>
                              <a:lumOff val="25000"/>
                            </a:schemeClr>
                          </a:solidFill>
                          <a:effectLst/>
                        </a:rPr>
                        <a:t>31,83 </a:t>
                      </a:r>
                      <a:r>
                        <a:rPr lang="el-GR" sz="1600" b="1" u="sng" strike="noStrike" dirty="0" smtClean="0">
                          <a:solidFill>
                            <a:schemeClr val="tx1">
                              <a:lumMod val="75000"/>
                              <a:lumOff val="25000"/>
                            </a:schemeClr>
                          </a:solidFill>
                          <a:effectLst/>
                        </a:rPr>
                        <a:t>Ω</a:t>
                      </a:r>
                      <a:endParaRPr lang="es-AR" sz="1600" b="1" i="0" u="sng" strike="noStrike" dirty="0">
                        <a:solidFill>
                          <a:schemeClr val="tx1">
                            <a:lumMod val="75000"/>
                            <a:lumOff val="25000"/>
                          </a:schemeClr>
                        </a:solidFill>
                        <a:effectLst/>
                        <a:latin typeface="Calibri"/>
                      </a:endParaRPr>
                    </a:p>
                  </a:txBody>
                  <a:tcPr marL="0" marR="0" marT="0" marB="0" anchor="ctr"/>
                </a:tc>
                <a:tc>
                  <a:txBody>
                    <a:bodyPr/>
                    <a:lstStyle/>
                    <a:p>
                      <a:pPr algn="ctr" fontAlgn="b"/>
                      <a:r>
                        <a:rPr lang="es-AR" sz="1600" b="1" u="sng" strike="noStrike" dirty="0">
                          <a:solidFill>
                            <a:schemeClr val="tx1">
                              <a:lumMod val="75000"/>
                              <a:lumOff val="25000"/>
                            </a:schemeClr>
                          </a:solidFill>
                          <a:effectLst/>
                        </a:rPr>
                        <a:t>1</a:t>
                      </a:r>
                      <a:endParaRPr lang="es-AR" sz="1600" b="1" i="0" u="sng"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sng" strike="noStrike" dirty="0">
                        <a:solidFill>
                          <a:schemeClr val="tx1">
                            <a:lumMod val="75000"/>
                            <a:lumOff val="25000"/>
                          </a:schemeClr>
                        </a:solidFill>
                        <a:effectLst/>
                        <a:latin typeface="Calibri"/>
                      </a:endParaRPr>
                    </a:p>
                  </a:txBody>
                  <a:tcPr marL="0" marR="0" marT="0" marB="0" anchor="ctr"/>
                </a:tc>
                <a:tc>
                  <a:txBody>
                    <a:bodyPr/>
                    <a:lstStyle/>
                    <a:p>
                      <a:pPr algn="ctr" fontAlgn="b"/>
                      <a:r>
                        <a:rPr lang="es-AR" sz="1600" b="1" u="sng" strike="noStrike" dirty="0">
                          <a:solidFill>
                            <a:schemeClr val="tx1">
                              <a:lumMod val="75000"/>
                              <a:lumOff val="25000"/>
                            </a:schemeClr>
                          </a:solidFill>
                          <a:effectLst/>
                        </a:rPr>
                        <a:t>1,00</a:t>
                      </a:r>
                      <a:endParaRPr lang="es-AR" sz="1600" b="1" i="0" u="sng"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sng" strike="noStrike">
                        <a:solidFill>
                          <a:schemeClr val="tx1">
                            <a:lumMod val="75000"/>
                            <a:lumOff val="25000"/>
                          </a:schemeClr>
                        </a:solidFill>
                        <a:effectLst/>
                        <a:latin typeface="Calibri"/>
                      </a:endParaRPr>
                    </a:p>
                  </a:txBody>
                  <a:tcPr marL="0" marR="0" marT="0" marB="0" anchor="ctr"/>
                </a:tc>
                <a:tc>
                  <a:txBody>
                    <a:bodyPr/>
                    <a:lstStyle/>
                    <a:p>
                      <a:pPr algn="ctr" fontAlgn="b"/>
                      <a:r>
                        <a:rPr lang="es-AR" sz="1600" b="1" u="sng" strike="noStrike" dirty="0">
                          <a:solidFill>
                            <a:schemeClr val="tx1">
                              <a:lumMod val="75000"/>
                              <a:lumOff val="25000"/>
                            </a:schemeClr>
                          </a:solidFill>
                          <a:effectLst/>
                        </a:rPr>
                        <a:t>0,0314</a:t>
                      </a:r>
                      <a:endParaRPr lang="es-AR" sz="1600" b="1" i="0" u="sng" strike="noStrike" dirty="0">
                        <a:solidFill>
                          <a:schemeClr val="tx1">
                            <a:lumMod val="75000"/>
                            <a:lumOff val="25000"/>
                          </a:schemeClr>
                        </a:solidFill>
                        <a:effectLst/>
                        <a:latin typeface="Calibri"/>
                      </a:endParaRPr>
                    </a:p>
                  </a:txBody>
                  <a:tcPr marL="0" marR="0" marT="0" marB="0" anchor="ctr"/>
                </a:tc>
              </a:tr>
              <a:tr h="479864">
                <a:tc>
                  <a:txBody>
                    <a:bodyPr/>
                    <a:lstStyle/>
                    <a:p>
                      <a:pPr algn="ctr" fontAlgn="b"/>
                      <a:r>
                        <a:rPr lang="es-AR" sz="1600" b="1" u="none" strike="noStrike" dirty="0" smtClean="0">
                          <a:solidFill>
                            <a:schemeClr val="tx1">
                              <a:lumMod val="75000"/>
                              <a:lumOff val="25000"/>
                            </a:schemeClr>
                          </a:solidFill>
                          <a:effectLst/>
                        </a:rPr>
                        <a:t>4,77 </a:t>
                      </a:r>
                      <a:r>
                        <a:rPr lang="el-GR" sz="1600" b="1" u="none" strike="noStrike" dirty="0" smtClean="0">
                          <a:solidFill>
                            <a:schemeClr val="tx1">
                              <a:lumMod val="75000"/>
                              <a:lumOff val="25000"/>
                            </a:schemeClr>
                          </a:solidFill>
                          <a:effectLst/>
                        </a:rPr>
                        <a:t>Ω</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r>
                        <a:rPr lang="es-AR" sz="1600" b="1" u="none" strike="noStrike" dirty="0">
                          <a:solidFill>
                            <a:schemeClr val="tx1">
                              <a:lumMod val="75000"/>
                              <a:lumOff val="25000"/>
                            </a:schemeClr>
                          </a:solidFill>
                          <a:effectLst/>
                        </a:rPr>
                        <a:t>1</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a:solidFill>
                          <a:schemeClr val="tx1">
                            <a:lumMod val="75000"/>
                            <a:lumOff val="25000"/>
                          </a:schemeClr>
                        </a:solidFill>
                        <a:effectLst/>
                        <a:latin typeface="Calibri"/>
                      </a:endParaRPr>
                    </a:p>
                  </a:txBody>
                  <a:tcPr marL="0" marR="0" marT="0" marB="0" anchor="ctr"/>
                </a:tc>
                <a:tc>
                  <a:txBody>
                    <a:bodyPr/>
                    <a:lstStyle/>
                    <a:p>
                      <a:pPr algn="ctr" fontAlgn="b"/>
                      <a:r>
                        <a:rPr lang="es-AR" sz="1600" b="1" u="none" strike="noStrike">
                          <a:solidFill>
                            <a:schemeClr val="tx1">
                              <a:lumMod val="75000"/>
                              <a:lumOff val="25000"/>
                            </a:schemeClr>
                          </a:solidFill>
                          <a:effectLst/>
                        </a:rPr>
                        <a:t>0,15</a:t>
                      </a:r>
                      <a:endParaRPr lang="es-AR" sz="1600" b="1" i="0" u="none" strike="noStrike">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a:solidFill>
                          <a:schemeClr val="tx1">
                            <a:lumMod val="75000"/>
                            <a:lumOff val="25000"/>
                          </a:schemeClr>
                        </a:solidFill>
                        <a:effectLst/>
                        <a:latin typeface="Calibri"/>
                      </a:endParaRPr>
                    </a:p>
                  </a:txBody>
                  <a:tcPr marL="0" marR="0" marT="0" marB="0" anchor="ctr"/>
                </a:tc>
                <a:tc>
                  <a:txBody>
                    <a:bodyPr/>
                    <a:lstStyle/>
                    <a:p>
                      <a:pPr algn="ctr" fontAlgn="b"/>
                      <a:r>
                        <a:rPr lang="es-AR" sz="1600" b="1" u="none" strike="noStrike" dirty="0">
                          <a:solidFill>
                            <a:schemeClr val="tx1">
                              <a:lumMod val="75000"/>
                              <a:lumOff val="25000"/>
                            </a:schemeClr>
                          </a:solidFill>
                          <a:effectLst/>
                        </a:rPr>
                        <a:t>0,0314</a:t>
                      </a:r>
                      <a:endParaRPr lang="es-AR" sz="1600" b="1" i="0" u="none" strike="noStrike" dirty="0">
                        <a:solidFill>
                          <a:schemeClr val="tx1">
                            <a:lumMod val="75000"/>
                            <a:lumOff val="25000"/>
                          </a:schemeClr>
                        </a:solidFill>
                        <a:effectLst/>
                        <a:latin typeface="Calibri"/>
                      </a:endParaRPr>
                    </a:p>
                  </a:txBody>
                  <a:tcPr marL="0" marR="0" marT="0" marB="0" anchor="ctr"/>
                </a:tc>
              </a:tr>
              <a:tr h="479864">
                <a:tc>
                  <a:txBody>
                    <a:bodyPr/>
                    <a:lstStyle/>
                    <a:p>
                      <a:pPr algn="ctr" fontAlgn="b"/>
                      <a:r>
                        <a:rPr lang="es-AR" sz="1600" b="1" u="none" strike="noStrike" dirty="0" smtClean="0">
                          <a:solidFill>
                            <a:schemeClr val="tx1">
                              <a:lumMod val="75000"/>
                              <a:lumOff val="25000"/>
                            </a:schemeClr>
                          </a:solidFill>
                          <a:effectLst/>
                        </a:rPr>
                        <a:t>3,18 </a:t>
                      </a:r>
                      <a:r>
                        <a:rPr lang="el-GR" sz="1600" b="1" u="none" strike="noStrike" dirty="0" smtClean="0">
                          <a:solidFill>
                            <a:schemeClr val="tx1">
                              <a:lumMod val="75000"/>
                              <a:lumOff val="25000"/>
                            </a:schemeClr>
                          </a:solidFill>
                          <a:effectLst/>
                        </a:rPr>
                        <a:t>Ω</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r>
                        <a:rPr lang="es-AR" sz="1600" b="1" u="none" strike="noStrike" dirty="0">
                          <a:solidFill>
                            <a:schemeClr val="tx1">
                              <a:lumMod val="75000"/>
                              <a:lumOff val="25000"/>
                            </a:schemeClr>
                          </a:solidFill>
                          <a:effectLst/>
                        </a:rPr>
                        <a:t>1</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a:solidFill>
                          <a:schemeClr val="tx1">
                            <a:lumMod val="75000"/>
                            <a:lumOff val="25000"/>
                          </a:schemeClr>
                        </a:solidFill>
                        <a:effectLst/>
                        <a:latin typeface="Calibri"/>
                      </a:endParaRPr>
                    </a:p>
                  </a:txBody>
                  <a:tcPr marL="0" marR="0" marT="0" marB="0" anchor="ctr"/>
                </a:tc>
                <a:tc>
                  <a:txBody>
                    <a:bodyPr/>
                    <a:lstStyle/>
                    <a:p>
                      <a:pPr algn="ctr" fontAlgn="b"/>
                      <a:r>
                        <a:rPr lang="es-AR" sz="1600" b="1" u="none" strike="noStrike" dirty="0">
                          <a:solidFill>
                            <a:schemeClr val="tx1">
                              <a:lumMod val="75000"/>
                              <a:lumOff val="25000"/>
                            </a:schemeClr>
                          </a:solidFill>
                          <a:effectLst/>
                        </a:rPr>
                        <a:t>0,10</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r>
                        <a:rPr lang="es-AR" sz="1600" b="1" u="none" strike="noStrike" dirty="0">
                          <a:solidFill>
                            <a:schemeClr val="tx1">
                              <a:lumMod val="75000"/>
                              <a:lumOff val="25000"/>
                            </a:schemeClr>
                          </a:solidFill>
                          <a:effectLst/>
                        </a:rPr>
                        <a:t>0,0314</a:t>
                      </a:r>
                      <a:endParaRPr lang="es-AR" sz="1600" b="1" i="0" u="none" strike="noStrike" dirty="0">
                        <a:solidFill>
                          <a:schemeClr val="tx1">
                            <a:lumMod val="75000"/>
                            <a:lumOff val="25000"/>
                          </a:schemeClr>
                        </a:solidFill>
                        <a:effectLst/>
                        <a:latin typeface="Calibri"/>
                      </a:endParaRPr>
                    </a:p>
                  </a:txBody>
                  <a:tcPr marL="0" marR="0" marT="0" marB="0" anchor="ctr"/>
                </a:tc>
              </a:tr>
              <a:tr h="479864">
                <a:tc>
                  <a:txBody>
                    <a:bodyPr/>
                    <a:lstStyle/>
                    <a:p>
                      <a:pPr algn="ctr" fontAlgn="b"/>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r>
                        <a:rPr lang="es-AR" sz="1600" b="1" i="0" u="none" strike="noStrike" dirty="0" smtClean="0">
                          <a:solidFill>
                            <a:schemeClr val="tx1">
                              <a:lumMod val="75000"/>
                              <a:lumOff val="25000"/>
                            </a:schemeClr>
                          </a:solidFill>
                          <a:effectLst/>
                          <a:latin typeface="Calibri"/>
                        </a:rPr>
                        <a:t>1</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a:solidFill>
                          <a:schemeClr val="tx1">
                            <a:lumMod val="75000"/>
                            <a:lumOff val="25000"/>
                          </a:schemeClr>
                        </a:solidFill>
                        <a:effectLst/>
                        <a:latin typeface="Calibri"/>
                      </a:endParaRPr>
                    </a:p>
                  </a:txBody>
                  <a:tcPr marL="0" marR="0" marT="0" marB="0" anchor="ctr"/>
                </a:tc>
                <a:tc>
                  <a:txBody>
                    <a:bodyPr/>
                    <a:lstStyle/>
                    <a:p>
                      <a:pPr algn="ctr" fontAlgn="b"/>
                      <a:r>
                        <a:rPr lang="es-AR" sz="1600" b="1" i="0" u="none" strike="noStrike" dirty="0" smtClean="0">
                          <a:solidFill>
                            <a:schemeClr val="tx1">
                              <a:lumMod val="75000"/>
                              <a:lumOff val="25000"/>
                            </a:schemeClr>
                          </a:solidFill>
                          <a:effectLst/>
                          <a:latin typeface="Calibri"/>
                        </a:rPr>
                        <a:t>0,075</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600" b="1" u="none" strike="noStrike" dirty="0" smtClean="0">
                          <a:solidFill>
                            <a:schemeClr val="tx1">
                              <a:lumMod val="75000"/>
                              <a:lumOff val="25000"/>
                            </a:schemeClr>
                          </a:solidFill>
                          <a:effectLst/>
                        </a:rPr>
                        <a:t>0,0314</a:t>
                      </a:r>
                      <a:endParaRPr lang="es-AR" sz="1600" b="1" i="0" u="none" strike="noStrike" dirty="0" smtClean="0">
                        <a:solidFill>
                          <a:schemeClr val="tx1">
                            <a:lumMod val="75000"/>
                            <a:lumOff val="25000"/>
                          </a:schemeClr>
                        </a:solidFill>
                        <a:effectLst/>
                        <a:latin typeface="+mn-lt"/>
                      </a:endParaRPr>
                    </a:p>
                  </a:txBody>
                  <a:tcPr marL="0" marR="0" marT="0" marB="0" anchor="ctr"/>
                </a:tc>
              </a:tr>
              <a:tr h="479864">
                <a:tc>
                  <a:txBody>
                    <a:bodyPr/>
                    <a:lstStyle/>
                    <a:p>
                      <a:pPr algn="ctr" fontAlgn="b"/>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r>
                        <a:rPr lang="es-AR" sz="1600" b="1" i="0" u="none" strike="noStrike" dirty="0" smtClean="0">
                          <a:solidFill>
                            <a:schemeClr val="tx1">
                              <a:lumMod val="75000"/>
                              <a:lumOff val="25000"/>
                            </a:schemeClr>
                          </a:solidFill>
                          <a:effectLst/>
                          <a:latin typeface="Calibri"/>
                        </a:rPr>
                        <a:t>1</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a:solidFill>
                          <a:schemeClr val="tx1">
                            <a:lumMod val="75000"/>
                            <a:lumOff val="25000"/>
                          </a:schemeClr>
                        </a:solidFill>
                        <a:effectLst/>
                        <a:latin typeface="Calibri"/>
                      </a:endParaRPr>
                    </a:p>
                  </a:txBody>
                  <a:tcPr marL="0" marR="0" marT="0" marB="0" anchor="ctr"/>
                </a:tc>
                <a:tc>
                  <a:txBody>
                    <a:bodyPr/>
                    <a:lstStyle/>
                    <a:p>
                      <a:pPr algn="ctr" fontAlgn="b"/>
                      <a:r>
                        <a:rPr lang="es-AR" sz="1600" b="1" i="0" u="none" strike="noStrike" dirty="0" smtClean="0">
                          <a:solidFill>
                            <a:schemeClr val="tx1">
                              <a:lumMod val="75000"/>
                              <a:lumOff val="25000"/>
                            </a:schemeClr>
                          </a:solidFill>
                          <a:effectLst/>
                          <a:latin typeface="Calibri"/>
                        </a:rPr>
                        <a:t>0,05</a:t>
                      </a:r>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algn="ctr" fontAlgn="b"/>
                      <a:endParaRPr lang="es-AR" sz="1600" b="1" i="0" u="none" strike="noStrike" dirty="0">
                        <a:solidFill>
                          <a:schemeClr val="tx1">
                            <a:lumMod val="75000"/>
                            <a:lumOff val="25000"/>
                          </a:schemeClr>
                        </a:solidFill>
                        <a:effectLst/>
                        <a:latin typeface="Calibri"/>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600" b="1" u="none" strike="noStrike" dirty="0" smtClean="0">
                          <a:solidFill>
                            <a:schemeClr val="tx1">
                              <a:lumMod val="75000"/>
                              <a:lumOff val="25000"/>
                            </a:schemeClr>
                          </a:solidFill>
                          <a:effectLst/>
                        </a:rPr>
                        <a:t>0,0314</a:t>
                      </a:r>
                      <a:endParaRPr lang="es-AR" sz="1600" b="1" i="0" u="none" strike="noStrike" dirty="0" smtClean="0">
                        <a:solidFill>
                          <a:schemeClr val="tx1">
                            <a:lumMod val="75000"/>
                            <a:lumOff val="25000"/>
                          </a:schemeClr>
                        </a:solidFill>
                        <a:effectLst/>
                        <a:latin typeface="+mn-lt"/>
                      </a:endParaRPr>
                    </a:p>
                  </a:txBody>
                  <a:tcPr marL="0" marR="0" marT="0" marB="0" anchor="ctr"/>
                </a:tc>
              </a:tr>
            </a:tbl>
          </a:graphicData>
        </a:graphic>
      </p:graphicFrame>
      <mc:AlternateContent xmlns:mc="http://schemas.openxmlformats.org/markup-compatibility/2006">
        <mc:Choice xmlns:a14="http://schemas.microsoft.com/office/drawing/2010/main" Requires="a14">
          <p:sp>
            <p:nvSpPr>
              <p:cNvPr id="12" name="1 CuadroTexto"/>
              <p:cNvSpPr txBox="1"/>
              <p:nvPr/>
            </p:nvSpPr>
            <p:spPr>
              <a:xfrm>
                <a:off x="6391409" y="1690047"/>
                <a:ext cx="1872208" cy="889924"/>
              </a:xfrm>
              <a:prstGeom prst="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s-AR" sz="3600" b="1" dirty="0">
                    <a:latin typeface="+mj-lt"/>
                  </a:rPr>
                  <a:t>R= p </a:t>
                </a:r>
                <a14:m>
                  <m:oMath xmlns:m="http://schemas.openxmlformats.org/officeDocument/2006/math">
                    <m:f>
                      <m:fPr>
                        <m:ctrlPr>
                          <a:rPr lang="es-AR" sz="3600" b="1" i="1">
                            <a:latin typeface="Cambria Math"/>
                          </a:rPr>
                        </m:ctrlPr>
                      </m:fPr>
                      <m:num>
                        <m:r>
                          <a:rPr lang="es-AR" sz="3600" b="1" i="1">
                            <a:latin typeface="Cambria Math"/>
                          </a:rPr>
                          <m:t>𝑳</m:t>
                        </m:r>
                      </m:num>
                      <m:den>
                        <m:r>
                          <a:rPr lang="es-AR" sz="3600" b="1" i="1">
                            <a:latin typeface="Cambria Math"/>
                          </a:rPr>
                          <m:t>𝑺</m:t>
                        </m:r>
                      </m:den>
                    </m:f>
                  </m:oMath>
                </a14:m>
                <a:endParaRPr lang="es-AR" sz="2400" b="1" dirty="0">
                  <a:latin typeface="+mj-lt"/>
                </a:endParaRPr>
              </a:p>
            </p:txBody>
          </p:sp>
        </mc:Choice>
        <mc:Fallback>
          <p:sp>
            <p:nvSpPr>
              <p:cNvPr id="12" name="1 CuadroTexto"/>
              <p:cNvSpPr txBox="1">
                <a:spLocks noRot="1" noChangeAspect="1" noMove="1" noResize="1" noEditPoints="1" noAdjustHandles="1" noChangeArrowheads="1" noChangeShapeType="1" noTextEdit="1"/>
              </p:cNvSpPr>
              <p:nvPr/>
            </p:nvSpPr>
            <p:spPr>
              <a:xfrm>
                <a:off x="6391409" y="1690047"/>
                <a:ext cx="1872208" cy="889924"/>
              </a:xfrm>
              <a:prstGeom prst="rect">
                <a:avLst/>
              </a:prstGeom>
              <a:blipFill rotWithShape="1">
                <a:blip r:embed="rId2"/>
                <a:stretch>
                  <a:fillRect b="-12329"/>
                </a:stretch>
              </a:blipFill>
              <a:ln>
                <a:noFill/>
              </a:ln>
            </p:spPr>
            <p:txBody>
              <a:bodyPr/>
              <a:lstStyle/>
              <a:p>
                <a:r>
                  <a:rPr lang="es-AR">
                    <a:noFill/>
                  </a:rPr>
                  <a:t> </a:t>
                </a:r>
              </a:p>
            </p:txBody>
          </p:sp>
        </mc:Fallback>
      </mc:AlternateContent>
    </p:spTree>
    <p:extLst>
      <p:ext uri="{BB962C8B-B14F-4D97-AF65-F5344CB8AC3E}">
        <p14:creationId xmlns:p14="http://schemas.microsoft.com/office/powerpoint/2010/main" val="36576339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sp>
        <p:nvSpPr>
          <p:cNvPr id="4" name="3 Marcador de contenido"/>
          <p:cNvSpPr>
            <a:spLocks noGrp="1"/>
          </p:cNvSpPr>
          <p:nvPr>
            <p:ph idx="1"/>
          </p:nvPr>
        </p:nvSpPr>
        <p:spPr>
          <a:xfrm>
            <a:off x="395536" y="1772816"/>
            <a:ext cx="7920880" cy="4320480"/>
          </a:xfrm>
        </p:spPr>
        <p:txBody>
          <a:bodyPr>
            <a:normAutofit/>
          </a:bodyPr>
          <a:lstStyle/>
          <a:p>
            <a:pPr marL="0" indent="0">
              <a:buNone/>
            </a:pPr>
            <a:r>
              <a:rPr lang="es-AR" sz="2400" dirty="0" smtClean="0">
                <a:solidFill>
                  <a:schemeClr val="tx1">
                    <a:lumMod val="65000"/>
                    <a:lumOff val="35000"/>
                  </a:schemeClr>
                </a:solidFill>
              </a:rPr>
              <a:t>Calcular, según la tensión de entrada y la resistencia, la intensidad y la potencia del artefacto:</a:t>
            </a:r>
          </a:p>
          <a:p>
            <a:pPr>
              <a:buFont typeface="Wingdings" panose="05000000000000000000" pitchFamily="2" charset="2"/>
              <a:buChar char="ü"/>
            </a:pPr>
            <a:r>
              <a:rPr lang="es-AR" sz="2400" dirty="0" err="1" smtClean="0">
                <a:solidFill>
                  <a:schemeClr val="tx2"/>
                </a:solidFill>
              </a:rPr>
              <a:t>Nicrom</a:t>
            </a:r>
            <a:r>
              <a:rPr lang="es-AR" sz="2400" dirty="0" smtClean="0">
                <a:solidFill>
                  <a:schemeClr val="tx2"/>
                </a:solidFill>
              </a:rPr>
              <a:t> 10 cm</a:t>
            </a:r>
          </a:p>
          <a:p>
            <a:endParaRPr lang="es-AR" sz="2800" dirty="0" smtClean="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aphicFrame>
        <p:nvGraphicFramePr>
          <p:cNvPr id="12" name="11 Tabla"/>
          <p:cNvGraphicFramePr>
            <a:graphicFrameLocks noGrp="1"/>
          </p:cNvGraphicFramePr>
          <p:nvPr>
            <p:extLst>
              <p:ext uri="{D42A27DB-BD31-4B8C-83A1-F6EECF244321}">
                <p14:modId xmlns:p14="http://schemas.microsoft.com/office/powerpoint/2010/main" val="1896320044"/>
              </p:ext>
            </p:extLst>
          </p:nvPr>
        </p:nvGraphicFramePr>
        <p:xfrm>
          <a:off x="473164" y="3212976"/>
          <a:ext cx="7771243" cy="3211780"/>
        </p:xfrm>
        <a:graphic>
          <a:graphicData uri="http://schemas.openxmlformats.org/drawingml/2006/table">
            <a:tbl>
              <a:tblPr>
                <a:tableStyleId>{B301B821-A1FF-4177-AEE7-76D212191A09}</a:tableStyleId>
              </a:tblPr>
              <a:tblGrid>
                <a:gridCol w="858476"/>
                <a:gridCol w="864096"/>
                <a:gridCol w="2376264"/>
                <a:gridCol w="1224136"/>
                <a:gridCol w="1224136"/>
                <a:gridCol w="1224135"/>
              </a:tblGrid>
              <a:tr h="317761">
                <a:tc>
                  <a:txBody>
                    <a:bodyPr/>
                    <a:lstStyle/>
                    <a:p>
                      <a:pPr algn="ctr" fontAlgn="b"/>
                      <a:r>
                        <a:rPr lang="es-AR" sz="1800" b="1" u="none" strike="noStrike" dirty="0">
                          <a:solidFill>
                            <a:schemeClr val="accent1">
                              <a:lumMod val="75000"/>
                            </a:schemeClr>
                          </a:solidFill>
                          <a:effectLst/>
                        </a:rPr>
                        <a:t># Pilas</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a:solidFill>
                            <a:schemeClr val="accent1">
                              <a:lumMod val="75000"/>
                            </a:schemeClr>
                          </a:solidFill>
                          <a:effectLst/>
                        </a:rPr>
                        <a:t>Tensión</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smtClean="0">
                          <a:solidFill>
                            <a:schemeClr val="accent1">
                              <a:lumMod val="75000"/>
                            </a:schemeClr>
                          </a:solidFill>
                          <a:effectLst/>
                        </a:rPr>
                        <a:t>Alambre </a:t>
                      </a:r>
                      <a:r>
                        <a:rPr lang="es-AR" sz="1800" b="1" u="none" strike="noStrike" dirty="0" err="1" smtClean="0">
                          <a:solidFill>
                            <a:schemeClr val="accent1">
                              <a:lumMod val="75000"/>
                            </a:schemeClr>
                          </a:solidFill>
                          <a:effectLst/>
                        </a:rPr>
                        <a:t>Nicrom</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smtClean="0">
                          <a:solidFill>
                            <a:schemeClr val="accent1">
                              <a:lumMod val="75000"/>
                            </a:schemeClr>
                          </a:solidFill>
                          <a:effectLst/>
                        </a:rPr>
                        <a:t>Resistencia</a:t>
                      </a:r>
                      <a:endParaRPr lang="el-G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a:solidFill>
                            <a:schemeClr val="accent1">
                              <a:lumMod val="75000"/>
                            </a:schemeClr>
                          </a:solidFill>
                          <a:effectLst/>
                        </a:rPr>
                        <a:t>Intensidad (en </a:t>
                      </a:r>
                      <a:r>
                        <a:rPr lang="es-AR" sz="1800" b="1" u="none" strike="noStrike" dirty="0" err="1">
                          <a:solidFill>
                            <a:schemeClr val="accent1">
                              <a:lumMod val="75000"/>
                            </a:schemeClr>
                          </a:solidFill>
                          <a:effectLst/>
                        </a:rPr>
                        <a:t>mA</a:t>
                      </a:r>
                      <a:r>
                        <a:rPr lang="es-AR" sz="1800" b="1" u="none" strike="noStrike" dirty="0">
                          <a:solidFill>
                            <a:schemeClr val="accent1">
                              <a:lumMod val="75000"/>
                            </a:schemeClr>
                          </a:solidFill>
                          <a:effectLst/>
                        </a:rPr>
                        <a:t>)</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a:solidFill>
                            <a:schemeClr val="accent1">
                              <a:lumMod val="75000"/>
                            </a:schemeClr>
                          </a:solidFill>
                          <a:effectLst/>
                        </a:rPr>
                        <a:t>Potencia en W</a:t>
                      </a:r>
                      <a:endParaRPr lang="es-AR" sz="1800" b="1" i="0" u="none" strike="noStrike" dirty="0">
                        <a:solidFill>
                          <a:schemeClr val="accent1">
                            <a:lumMod val="75000"/>
                          </a:schemeClr>
                        </a:solidFill>
                        <a:effectLst/>
                        <a:latin typeface="Calibri"/>
                      </a:endParaRPr>
                    </a:p>
                  </a:txBody>
                  <a:tcPr marL="0" marR="0" marT="0" marB="0"/>
                </a:tc>
              </a:tr>
              <a:tr h="532628">
                <a:tc>
                  <a:txBody>
                    <a:bodyPr/>
                    <a:lstStyle/>
                    <a:p>
                      <a:pPr algn="ctr" fontAlgn="b"/>
                      <a:r>
                        <a:rPr lang="es-AR" sz="1400" b="1" u="none" strike="noStrike" dirty="0">
                          <a:solidFill>
                            <a:schemeClr val="tx1">
                              <a:lumMod val="65000"/>
                              <a:lumOff val="35000"/>
                            </a:schemeClr>
                          </a:solidFill>
                          <a:effectLst/>
                        </a:rPr>
                        <a:t>1 Pila</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1,5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a:solidFill>
                            <a:schemeClr val="tx1">
                              <a:lumMod val="65000"/>
                              <a:lumOff val="35000"/>
                            </a:schemeClr>
                          </a:solidFill>
                          <a:effectLst/>
                        </a:rPr>
                        <a:t>Largo </a:t>
                      </a:r>
                      <a:r>
                        <a:rPr lang="es-AR" sz="1400" b="1" u="none" strike="noStrike" dirty="0" smtClean="0">
                          <a:solidFill>
                            <a:schemeClr val="tx1">
                              <a:lumMod val="65000"/>
                              <a:lumOff val="35000"/>
                            </a:schemeClr>
                          </a:solidFill>
                          <a:effectLst/>
                        </a:rPr>
                        <a:t>10</a:t>
                      </a:r>
                      <a:r>
                        <a:rPr lang="es-AR" sz="1400" b="1" u="none" strike="noStrike" baseline="0" dirty="0" smtClean="0">
                          <a:solidFill>
                            <a:schemeClr val="tx1">
                              <a:lumMod val="65000"/>
                              <a:lumOff val="35000"/>
                            </a:schemeClr>
                          </a:solidFill>
                          <a:effectLst/>
                        </a:rPr>
                        <a:t> c</a:t>
                      </a:r>
                      <a:r>
                        <a:rPr lang="es-AR" sz="1400" b="1" u="none" strike="noStrike" dirty="0" smtClean="0">
                          <a:solidFill>
                            <a:schemeClr val="tx1">
                              <a:lumMod val="65000"/>
                              <a:lumOff val="35000"/>
                            </a:schemeClr>
                          </a:solidFill>
                          <a:effectLst/>
                        </a:rPr>
                        <a:t>m </a:t>
                      </a:r>
                      <a:r>
                        <a:rPr lang="es-AR" sz="1400" b="1" u="none" strike="noStrike" dirty="0">
                          <a:solidFill>
                            <a:schemeClr val="tx1">
                              <a:lumMod val="65000"/>
                              <a:lumOff val="35000"/>
                            </a:schemeClr>
                          </a:solidFill>
                          <a:effectLst/>
                        </a:rPr>
                        <a:t>- </a:t>
                      </a:r>
                      <a:r>
                        <a:rPr lang="es-AR" sz="1400" b="1" u="none" strike="noStrike" dirty="0" smtClean="0">
                          <a:solidFill>
                            <a:schemeClr val="tx1">
                              <a:lumMod val="65000"/>
                              <a:lumOff val="35000"/>
                            </a:schemeClr>
                          </a:solidFill>
                          <a:effectLst/>
                        </a:rPr>
                        <a:t>Sección </a:t>
                      </a:r>
                      <a:r>
                        <a:rPr lang="es-AR" sz="1400" b="1" u="none" strike="noStrike" dirty="0">
                          <a:solidFill>
                            <a:schemeClr val="tx1">
                              <a:lumMod val="65000"/>
                              <a:lumOff val="35000"/>
                            </a:schemeClr>
                          </a:solidFill>
                          <a:effectLst/>
                        </a:rPr>
                        <a:t>0,2m</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3,18 </a:t>
                      </a:r>
                      <a:r>
                        <a:rPr lang="el-GR" sz="1400" b="1" u="none" strike="noStrike" dirty="0" smtClean="0">
                          <a:solidFill>
                            <a:schemeClr val="tx1">
                              <a:lumMod val="65000"/>
                              <a:lumOff val="35000"/>
                            </a:schemeClr>
                          </a:solidFill>
                          <a:effectLst/>
                        </a:rPr>
                        <a:t>Ω</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u="none" strike="noStrike">
                          <a:solidFill>
                            <a:schemeClr val="tx1">
                              <a:lumMod val="65000"/>
                              <a:lumOff val="35000"/>
                            </a:schemeClr>
                          </a:solidFill>
                          <a:effectLst/>
                        </a:rPr>
                        <a:t>2 Pilas</a:t>
                      </a:r>
                      <a:endParaRPr lang="es-AR" sz="1400" b="1" i="0" u="none" strike="noStrike">
                        <a:solidFill>
                          <a:schemeClr val="tx1">
                            <a:lumMod val="65000"/>
                            <a:lumOff val="35000"/>
                          </a:schemeClr>
                        </a:solidFill>
                        <a:effectLst/>
                        <a:latin typeface="Calibri"/>
                      </a:endParaRPr>
                    </a:p>
                  </a:txBody>
                  <a:tcPr marL="0" marR="0" marT="0" marB="0" anchor="ctr"/>
                </a:tc>
                <a:tc>
                  <a:txBody>
                    <a:bodyPr/>
                    <a:lstStyle/>
                    <a:p>
                      <a:pPr marL="0" indent="0" algn="ctr" fontAlgn="b">
                        <a:buNone/>
                      </a:pPr>
                      <a:r>
                        <a:rPr lang="es-AR" sz="1400" b="1" u="none" strike="noStrike" dirty="0" smtClean="0">
                          <a:solidFill>
                            <a:schemeClr val="tx1">
                              <a:lumMod val="65000"/>
                              <a:lumOff val="35000"/>
                            </a:schemeClr>
                          </a:solidFill>
                          <a:effectLst/>
                        </a:rPr>
                        <a:t>3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Largo 10</a:t>
                      </a:r>
                      <a:r>
                        <a:rPr lang="es-AR" sz="1400" b="1" u="none" strike="noStrike" baseline="0" dirty="0" smtClean="0">
                          <a:solidFill>
                            <a:schemeClr val="tx1">
                              <a:lumMod val="65000"/>
                              <a:lumOff val="35000"/>
                            </a:schemeClr>
                          </a:solidFill>
                          <a:effectLst/>
                        </a:rPr>
                        <a:t> c</a:t>
                      </a:r>
                      <a:r>
                        <a:rPr lang="es-AR" sz="1400" b="1" u="none" strike="noStrike" dirty="0" smtClean="0">
                          <a:solidFill>
                            <a:schemeClr val="tx1">
                              <a:lumMod val="65000"/>
                              <a:lumOff val="35000"/>
                            </a:schemeClr>
                          </a:solidFill>
                          <a:effectLst/>
                        </a:rPr>
                        <a:t>m - Sección 0,2m</a:t>
                      </a:r>
                      <a:endParaRPr lang="es-AR" sz="1400" b="1" i="0" u="none" strike="noStrike" dirty="0">
                        <a:solidFill>
                          <a:schemeClr val="tx1">
                            <a:lumMod val="65000"/>
                            <a:lumOff val="35000"/>
                          </a:schemeClr>
                        </a:solidFill>
                        <a:effectLst/>
                        <a:latin typeface="+mn-lt"/>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3,18 </a:t>
                      </a:r>
                      <a:r>
                        <a:rPr lang="el-GR" sz="1400" b="1" u="none" strike="noStrike" dirty="0" smtClean="0">
                          <a:solidFill>
                            <a:schemeClr val="tx1">
                              <a:lumMod val="65000"/>
                              <a:lumOff val="35000"/>
                            </a:schemeClr>
                          </a:solidFill>
                          <a:effectLst/>
                        </a:rPr>
                        <a:t>Ω</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u="none" strike="noStrike">
                          <a:solidFill>
                            <a:schemeClr val="tx1">
                              <a:lumMod val="65000"/>
                              <a:lumOff val="35000"/>
                            </a:schemeClr>
                          </a:solidFill>
                          <a:effectLst/>
                        </a:rPr>
                        <a:t>3 pilas</a:t>
                      </a:r>
                      <a:endParaRPr lang="es-AR" sz="1400" b="1" i="0" u="none" strike="noStrike">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4,5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Largo 10</a:t>
                      </a:r>
                      <a:r>
                        <a:rPr lang="es-AR" sz="1400" b="1" u="none" strike="noStrike" baseline="0" dirty="0" smtClean="0">
                          <a:solidFill>
                            <a:schemeClr val="tx1">
                              <a:lumMod val="65000"/>
                              <a:lumOff val="35000"/>
                            </a:schemeClr>
                          </a:solidFill>
                          <a:effectLst/>
                        </a:rPr>
                        <a:t> c</a:t>
                      </a:r>
                      <a:r>
                        <a:rPr lang="es-AR" sz="1400" b="1" u="none" strike="noStrike" dirty="0" smtClean="0">
                          <a:solidFill>
                            <a:schemeClr val="tx1">
                              <a:lumMod val="65000"/>
                              <a:lumOff val="35000"/>
                            </a:schemeClr>
                          </a:solidFill>
                          <a:effectLst/>
                        </a:rPr>
                        <a:t>m - Sección 0,2m</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3,18 </a:t>
                      </a:r>
                      <a:r>
                        <a:rPr lang="el-GR" sz="1400" b="1" u="none" strike="noStrike" dirty="0" smtClean="0">
                          <a:solidFill>
                            <a:schemeClr val="tx1">
                              <a:lumMod val="65000"/>
                              <a:lumOff val="35000"/>
                            </a:schemeClr>
                          </a:solidFill>
                          <a:effectLst/>
                        </a:rPr>
                        <a:t>Ω</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u="none" strike="noStrike">
                          <a:solidFill>
                            <a:schemeClr val="tx1">
                              <a:lumMod val="65000"/>
                              <a:lumOff val="35000"/>
                            </a:schemeClr>
                          </a:solidFill>
                          <a:effectLst/>
                        </a:rPr>
                        <a:t>4 Pilas</a:t>
                      </a:r>
                      <a:endParaRPr lang="es-AR" sz="1400" b="1" i="0" u="none" strike="noStrike">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6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Largo 10</a:t>
                      </a:r>
                      <a:r>
                        <a:rPr lang="es-AR" sz="1400" b="1" u="none" strike="noStrike" baseline="0" dirty="0" smtClean="0">
                          <a:solidFill>
                            <a:schemeClr val="tx1">
                              <a:lumMod val="65000"/>
                              <a:lumOff val="35000"/>
                            </a:schemeClr>
                          </a:solidFill>
                          <a:effectLst/>
                        </a:rPr>
                        <a:t> c</a:t>
                      </a:r>
                      <a:r>
                        <a:rPr lang="es-AR" sz="1400" b="1" u="none" strike="noStrike" dirty="0" smtClean="0">
                          <a:solidFill>
                            <a:schemeClr val="tx1">
                              <a:lumMod val="65000"/>
                              <a:lumOff val="35000"/>
                            </a:schemeClr>
                          </a:solidFill>
                          <a:effectLst/>
                        </a:rPr>
                        <a:t>m - Sección 0,2m</a:t>
                      </a:r>
                      <a:endParaRPr lang="es-AR" sz="1400" b="1" i="0" u="none" strike="noStrike" dirty="0">
                        <a:solidFill>
                          <a:schemeClr val="tx1">
                            <a:lumMod val="65000"/>
                            <a:lumOff val="35000"/>
                          </a:schemeClr>
                        </a:solidFill>
                        <a:effectLst/>
                        <a:latin typeface="+mn-lt"/>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3,18 </a:t>
                      </a:r>
                      <a:r>
                        <a:rPr lang="el-GR" sz="1400" b="1" u="none" strike="noStrike" dirty="0" smtClean="0">
                          <a:solidFill>
                            <a:schemeClr val="tx1">
                              <a:lumMod val="65000"/>
                              <a:lumOff val="35000"/>
                            </a:schemeClr>
                          </a:solidFill>
                          <a:effectLst/>
                        </a:rPr>
                        <a:t>Ω</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i="0" u="none" strike="noStrike" dirty="0" smtClean="0">
                          <a:solidFill>
                            <a:schemeClr val="tx1">
                              <a:lumMod val="65000"/>
                              <a:lumOff val="35000"/>
                            </a:schemeClr>
                          </a:solidFill>
                          <a:effectLst/>
                          <a:latin typeface="Calibri"/>
                        </a:rPr>
                        <a:t>USB</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i="0" u="none" strike="noStrike" dirty="0" smtClean="0">
                          <a:solidFill>
                            <a:schemeClr val="tx1">
                              <a:lumMod val="65000"/>
                              <a:lumOff val="35000"/>
                            </a:schemeClr>
                          </a:solidFill>
                          <a:effectLst/>
                          <a:latin typeface="Calibri"/>
                        </a:rPr>
                        <a:t>5</a:t>
                      </a:r>
                      <a:r>
                        <a:rPr lang="es-AR" sz="1400" b="1" i="0" u="none" strike="noStrike" baseline="0" dirty="0" smtClean="0">
                          <a:solidFill>
                            <a:schemeClr val="tx1">
                              <a:lumMod val="65000"/>
                              <a:lumOff val="35000"/>
                            </a:schemeClr>
                          </a:solidFill>
                          <a:effectLst/>
                          <a:latin typeface="Calibri"/>
                        </a:rPr>
                        <a:t>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Largo 10</a:t>
                      </a:r>
                      <a:r>
                        <a:rPr lang="es-AR" sz="1400" b="1" u="none" strike="noStrike" baseline="0" dirty="0" smtClean="0">
                          <a:solidFill>
                            <a:schemeClr val="tx1">
                              <a:lumMod val="65000"/>
                              <a:lumOff val="35000"/>
                            </a:schemeClr>
                          </a:solidFill>
                          <a:effectLst/>
                        </a:rPr>
                        <a:t> c</a:t>
                      </a:r>
                      <a:r>
                        <a:rPr lang="es-AR" sz="1400" b="1" u="none" strike="noStrike" dirty="0" smtClean="0">
                          <a:solidFill>
                            <a:schemeClr val="tx1">
                              <a:lumMod val="65000"/>
                              <a:lumOff val="35000"/>
                            </a:schemeClr>
                          </a:solidFill>
                          <a:effectLst/>
                        </a:rPr>
                        <a:t>m - Sección 0,2m</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3,18 </a:t>
                      </a:r>
                      <a:r>
                        <a:rPr lang="el-GR" sz="1400" b="1" u="none" strike="noStrike" dirty="0" smtClean="0">
                          <a:solidFill>
                            <a:schemeClr val="tx1">
                              <a:lumMod val="65000"/>
                              <a:lumOff val="35000"/>
                            </a:schemeClr>
                          </a:solidFill>
                          <a:effectLst/>
                        </a:rPr>
                        <a:t>Ω</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bl>
          </a:graphicData>
        </a:graphic>
      </p:graphicFrame>
    </p:spTree>
    <p:extLst>
      <p:ext uri="{BB962C8B-B14F-4D97-AF65-F5344CB8AC3E}">
        <p14:creationId xmlns:p14="http://schemas.microsoft.com/office/powerpoint/2010/main" val="984267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sp>
        <p:nvSpPr>
          <p:cNvPr id="4" name="3 Marcador de contenido"/>
          <p:cNvSpPr>
            <a:spLocks noGrp="1"/>
          </p:cNvSpPr>
          <p:nvPr>
            <p:ph idx="1"/>
          </p:nvPr>
        </p:nvSpPr>
        <p:spPr>
          <a:xfrm>
            <a:off x="395536" y="1772816"/>
            <a:ext cx="7920880" cy="4320480"/>
          </a:xfrm>
        </p:spPr>
        <p:txBody>
          <a:bodyPr>
            <a:normAutofit/>
          </a:bodyPr>
          <a:lstStyle/>
          <a:p>
            <a:pPr marL="0" indent="0">
              <a:buNone/>
            </a:pPr>
            <a:r>
              <a:rPr lang="es-AR" sz="2400" dirty="0" smtClean="0">
                <a:solidFill>
                  <a:schemeClr val="tx1">
                    <a:lumMod val="65000"/>
                    <a:lumOff val="35000"/>
                  </a:schemeClr>
                </a:solidFill>
              </a:rPr>
              <a:t>Calcular, según la tensión de entrada y la resistencia, la intensidad y la potencia del artefacto:</a:t>
            </a:r>
          </a:p>
          <a:p>
            <a:pPr>
              <a:buFont typeface="Wingdings" panose="05000000000000000000" pitchFamily="2" charset="2"/>
              <a:buChar char="ü"/>
            </a:pPr>
            <a:r>
              <a:rPr lang="es-AR" sz="2400" dirty="0" err="1" smtClean="0">
                <a:solidFill>
                  <a:schemeClr val="tx2"/>
                </a:solidFill>
              </a:rPr>
              <a:t>Nicrom</a:t>
            </a:r>
            <a:r>
              <a:rPr lang="es-AR" sz="2400" dirty="0" smtClean="0">
                <a:solidFill>
                  <a:schemeClr val="tx2"/>
                </a:solidFill>
              </a:rPr>
              <a:t> 15 </a:t>
            </a:r>
            <a:r>
              <a:rPr lang="es-AR" sz="2400" dirty="0">
                <a:solidFill>
                  <a:schemeClr val="tx2"/>
                </a:solidFill>
              </a:rPr>
              <a:t>cm</a:t>
            </a:r>
          </a:p>
          <a:p>
            <a:endParaRPr lang="es-AR" sz="2800" dirty="0" smtClean="0">
              <a:solidFill>
                <a:schemeClr val="tx1">
                  <a:lumMod val="65000"/>
                  <a:lumOff val="35000"/>
                </a:schemeClr>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aphicFrame>
        <p:nvGraphicFramePr>
          <p:cNvPr id="12" name="11 Tabla"/>
          <p:cNvGraphicFramePr>
            <a:graphicFrameLocks noGrp="1"/>
          </p:cNvGraphicFramePr>
          <p:nvPr>
            <p:extLst>
              <p:ext uri="{D42A27DB-BD31-4B8C-83A1-F6EECF244321}">
                <p14:modId xmlns:p14="http://schemas.microsoft.com/office/powerpoint/2010/main" val="4148797510"/>
              </p:ext>
            </p:extLst>
          </p:nvPr>
        </p:nvGraphicFramePr>
        <p:xfrm>
          <a:off x="473164" y="3212976"/>
          <a:ext cx="7771244" cy="3211780"/>
        </p:xfrm>
        <a:graphic>
          <a:graphicData uri="http://schemas.openxmlformats.org/drawingml/2006/table">
            <a:tbl>
              <a:tblPr>
                <a:tableStyleId>{B301B821-A1FF-4177-AEE7-76D212191A09}</a:tableStyleId>
              </a:tblPr>
              <a:tblGrid>
                <a:gridCol w="906995"/>
                <a:gridCol w="836855"/>
                <a:gridCol w="2358410"/>
                <a:gridCol w="1217244"/>
                <a:gridCol w="1141166"/>
                <a:gridCol w="1310574"/>
              </a:tblGrid>
              <a:tr h="317761">
                <a:tc>
                  <a:txBody>
                    <a:bodyPr/>
                    <a:lstStyle/>
                    <a:p>
                      <a:pPr algn="ctr" fontAlgn="b"/>
                      <a:r>
                        <a:rPr lang="es-AR" sz="1800" b="1" u="none" strike="noStrike" dirty="0">
                          <a:solidFill>
                            <a:schemeClr val="accent1">
                              <a:lumMod val="75000"/>
                            </a:schemeClr>
                          </a:solidFill>
                          <a:effectLst/>
                        </a:rPr>
                        <a:t># Pilas</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a:solidFill>
                            <a:schemeClr val="accent1">
                              <a:lumMod val="75000"/>
                            </a:schemeClr>
                          </a:solidFill>
                          <a:effectLst/>
                        </a:rPr>
                        <a:t>Tensión</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smtClean="0">
                          <a:solidFill>
                            <a:schemeClr val="accent1">
                              <a:lumMod val="75000"/>
                            </a:schemeClr>
                          </a:solidFill>
                          <a:effectLst/>
                        </a:rPr>
                        <a:t>Alambre </a:t>
                      </a:r>
                      <a:r>
                        <a:rPr lang="es-AR" sz="1800" b="1" u="none" strike="noStrike" dirty="0" err="1" smtClean="0">
                          <a:solidFill>
                            <a:schemeClr val="accent1">
                              <a:lumMod val="75000"/>
                            </a:schemeClr>
                          </a:solidFill>
                          <a:effectLst/>
                        </a:rPr>
                        <a:t>Nicrom</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smtClean="0">
                          <a:solidFill>
                            <a:schemeClr val="accent1">
                              <a:lumMod val="75000"/>
                            </a:schemeClr>
                          </a:solidFill>
                          <a:effectLst/>
                        </a:rPr>
                        <a:t>Resistencia</a:t>
                      </a:r>
                      <a:endParaRPr lang="el-G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a:solidFill>
                            <a:schemeClr val="accent1">
                              <a:lumMod val="75000"/>
                            </a:schemeClr>
                          </a:solidFill>
                          <a:effectLst/>
                        </a:rPr>
                        <a:t>Intensidad (en </a:t>
                      </a:r>
                      <a:r>
                        <a:rPr lang="es-AR" sz="1800" b="1" u="none" strike="noStrike" dirty="0" err="1">
                          <a:solidFill>
                            <a:schemeClr val="accent1">
                              <a:lumMod val="75000"/>
                            </a:schemeClr>
                          </a:solidFill>
                          <a:effectLst/>
                        </a:rPr>
                        <a:t>mA</a:t>
                      </a:r>
                      <a:r>
                        <a:rPr lang="es-AR" sz="1800" b="1" u="none" strike="noStrike" dirty="0">
                          <a:solidFill>
                            <a:schemeClr val="accent1">
                              <a:lumMod val="75000"/>
                            </a:schemeClr>
                          </a:solidFill>
                          <a:effectLst/>
                        </a:rPr>
                        <a:t>)</a:t>
                      </a:r>
                      <a:endParaRPr lang="es-AR" sz="1800" b="1" i="0" u="none" strike="noStrike" dirty="0">
                        <a:solidFill>
                          <a:schemeClr val="accent1">
                            <a:lumMod val="75000"/>
                          </a:schemeClr>
                        </a:solidFill>
                        <a:effectLst/>
                        <a:latin typeface="Calibri"/>
                      </a:endParaRPr>
                    </a:p>
                  </a:txBody>
                  <a:tcPr marL="0" marR="0" marT="0" marB="0"/>
                </a:tc>
                <a:tc>
                  <a:txBody>
                    <a:bodyPr/>
                    <a:lstStyle/>
                    <a:p>
                      <a:pPr algn="ctr" fontAlgn="b"/>
                      <a:r>
                        <a:rPr lang="es-AR" sz="1800" b="1" u="none" strike="noStrike" dirty="0">
                          <a:solidFill>
                            <a:schemeClr val="accent1">
                              <a:lumMod val="75000"/>
                            </a:schemeClr>
                          </a:solidFill>
                          <a:effectLst/>
                        </a:rPr>
                        <a:t>Potencia en W</a:t>
                      </a:r>
                      <a:endParaRPr lang="es-AR" sz="1800" b="1" i="0" u="none" strike="noStrike" dirty="0">
                        <a:solidFill>
                          <a:schemeClr val="accent1">
                            <a:lumMod val="75000"/>
                          </a:schemeClr>
                        </a:solidFill>
                        <a:effectLst/>
                        <a:latin typeface="Calibri"/>
                      </a:endParaRPr>
                    </a:p>
                  </a:txBody>
                  <a:tcPr marL="0" marR="0" marT="0" marB="0"/>
                </a:tc>
              </a:tr>
              <a:tr h="532628">
                <a:tc>
                  <a:txBody>
                    <a:bodyPr/>
                    <a:lstStyle/>
                    <a:p>
                      <a:pPr algn="ctr" fontAlgn="b"/>
                      <a:r>
                        <a:rPr lang="es-AR" sz="1400" b="1" u="none" strike="noStrike" dirty="0">
                          <a:solidFill>
                            <a:schemeClr val="tx1">
                              <a:lumMod val="65000"/>
                              <a:lumOff val="35000"/>
                            </a:schemeClr>
                          </a:solidFill>
                          <a:effectLst/>
                        </a:rPr>
                        <a:t>1 Pila</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1,5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a:solidFill>
                            <a:schemeClr val="tx1">
                              <a:lumMod val="65000"/>
                              <a:lumOff val="35000"/>
                            </a:schemeClr>
                          </a:solidFill>
                          <a:effectLst/>
                        </a:rPr>
                        <a:t>Largo </a:t>
                      </a:r>
                      <a:r>
                        <a:rPr lang="es-AR" sz="1400" b="1" u="none" strike="noStrike" dirty="0" smtClean="0">
                          <a:solidFill>
                            <a:schemeClr val="tx1">
                              <a:lumMod val="65000"/>
                              <a:lumOff val="35000"/>
                            </a:schemeClr>
                          </a:solidFill>
                          <a:effectLst/>
                        </a:rPr>
                        <a:t>15 cm </a:t>
                      </a:r>
                      <a:r>
                        <a:rPr lang="es-AR" sz="1400" b="1" u="none" strike="noStrike" dirty="0">
                          <a:solidFill>
                            <a:schemeClr val="tx1">
                              <a:lumMod val="65000"/>
                              <a:lumOff val="35000"/>
                            </a:schemeClr>
                          </a:solidFill>
                          <a:effectLst/>
                        </a:rPr>
                        <a:t>- </a:t>
                      </a:r>
                      <a:r>
                        <a:rPr lang="es-AR" sz="1400" b="1" u="none" strike="noStrike" dirty="0" smtClean="0">
                          <a:solidFill>
                            <a:schemeClr val="tx1">
                              <a:lumMod val="65000"/>
                              <a:lumOff val="35000"/>
                            </a:schemeClr>
                          </a:solidFill>
                          <a:effectLst/>
                        </a:rPr>
                        <a:t>Sección </a:t>
                      </a:r>
                      <a:r>
                        <a:rPr lang="es-AR" sz="1400" b="1" u="none" strike="noStrike" dirty="0">
                          <a:solidFill>
                            <a:schemeClr val="tx1">
                              <a:lumMod val="65000"/>
                              <a:lumOff val="35000"/>
                            </a:schemeClr>
                          </a:solidFill>
                          <a:effectLst/>
                        </a:rPr>
                        <a:t>0,2m</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4,77 </a:t>
                      </a:r>
                      <a:r>
                        <a:rPr lang="el-GR" sz="1400" b="1" u="none" strike="noStrike" dirty="0" smtClean="0">
                          <a:solidFill>
                            <a:schemeClr val="tx1">
                              <a:lumMod val="65000"/>
                              <a:lumOff val="35000"/>
                            </a:schemeClr>
                          </a:solidFill>
                          <a:effectLst/>
                        </a:rPr>
                        <a:t>Ω</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u="none" strike="noStrike">
                          <a:solidFill>
                            <a:schemeClr val="tx1">
                              <a:lumMod val="65000"/>
                              <a:lumOff val="35000"/>
                            </a:schemeClr>
                          </a:solidFill>
                          <a:effectLst/>
                        </a:rPr>
                        <a:t>2 Pilas</a:t>
                      </a:r>
                      <a:endParaRPr lang="es-AR" sz="1400" b="1" i="0" u="none" strike="noStrike">
                        <a:solidFill>
                          <a:schemeClr val="tx1">
                            <a:lumMod val="65000"/>
                            <a:lumOff val="35000"/>
                          </a:schemeClr>
                        </a:solidFill>
                        <a:effectLst/>
                        <a:latin typeface="Calibri"/>
                      </a:endParaRPr>
                    </a:p>
                  </a:txBody>
                  <a:tcPr marL="0" marR="0" marT="0" marB="0" anchor="ctr"/>
                </a:tc>
                <a:tc>
                  <a:txBody>
                    <a:bodyPr/>
                    <a:lstStyle/>
                    <a:p>
                      <a:pPr marL="0" indent="0" algn="ctr" fontAlgn="b">
                        <a:buNone/>
                      </a:pPr>
                      <a:r>
                        <a:rPr lang="es-AR" sz="1400" b="1" u="none" strike="noStrike" dirty="0" smtClean="0">
                          <a:solidFill>
                            <a:schemeClr val="tx1">
                              <a:lumMod val="65000"/>
                              <a:lumOff val="35000"/>
                            </a:schemeClr>
                          </a:solidFill>
                          <a:effectLst/>
                        </a:rPr>
                        <a:t>3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Largo 15 cm - Sección 0,2m</a:t>
                      </a:r>
                      <a:endParaRPr lang="es-AR" sz="1400" b="1" i="0" u="none" strike="noStrike" dirty="0">
                        <a:solidFill>
                          <a:schemeClr val="tx1">
                            <a:lumMod val="65000"/>
                            <a:lumOff val="35000"/>
                          </a:schemeClr>
                        </a:solidFill>
                        <a:effectLst/>
                        <a:latin typeface="+mn-lt"/>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4,77 </a:t>
                      </a:r>
                      <a:r>
                        <a:rPr lang="el-GR" sz="1400" b="1" u="none" strike="noStrike" dirty="0" smtClean="0">
                          <a:solidFill>
                            <a:schemeClr val="tx1">
                              <a:lumMod val="65000"/>
                              <a:lumOff val="35000"/>
                            </a:schemeClr>
                          </a:solidFill>
                          <a:effectLst/>
                        </a:rPr>
                        <a:t>Ω</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u="none" strike="noStrike">
                          <a:solidFill>
                            <a:schemeClr val="tx1">
                              <a:lumMod val="65000"/>
                              <a:lumOff val="35000"/>
                            </a:schemeClr>
                          </a:solidFill>
                          <a:effectLst/>
                        </a:rPr>
                        <a:t>3 pilas</a:t>
                      </a:r>
                      <a:endParaRPr lang="es-AR" sz="1400" b="1" i="0" u="none" strike="noStrike">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4,5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Largo 15 cm - Sección 0,2m</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4,77 </a:t>
                      </a:r>
                      <a:r>
                        <a:rPr lang="el-GR" sz="1400" b="1" u="none" strike="noStrike" dirty="0" smtClean="0">
                          <a:solidFill>
                            <a:schemeClr val="tx1">
                              <a:lumMod val="65000"/>
                              <a:lumOff val="35000"/>
                            </a:schemeClr>
                          </a:solidFill>
                          <a:effectLst/>
                        </a:rPr>
                        <a:t>Ω</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u="none" strike="noStrike">
                          <a:solidFill>
                            <a:schemeClr val="tx1">
                              <a:lumMod val="65000"/>
                              <a:lumOff val="35000"/>
                            </a:schemeClr>
                          </a:solidFill>
                          <a:effectLst/>
                        </a:rPr>
                        <a:t>4 Pilas</a:t>
                      </a:r>
                      <a:endParaRPr lang="es-AR" sz="1400" b="1" i="0" u="none" strike="noStrike">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6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u="none" strike="noStrike" dirty="0" smtClean="0">
                          <a:solidFill>
                            <a:schemeClr val="tx1">
                              <a:lumMod val="65000"/>
                              <a:lumOff val="35000"/>
                            </a:schemeClr>
                          </a:solidFill>
                          <a:effectLst/>
                        </a:rPr>
                        <a:t>Largo 15</a:t>
                      </a:r>
                      <a:r>
                        <a:rPr lang="es-AR" sz="1400" b="1" u="none" strike="noStrike" baseline="0" dirty="0" smtClean="0">
                          <a:solidFill>
                            <a:schemeClr val="tx1">
                              <a:lumMod val="65000"/>
                              <a:lumOff val="35000"/>
                            </a:schemeClr>
                          </a:solidFill>
                          <a:effectLst/>
                        </a:rPr>
                        <a:t> c</a:t>
                      </a:r>
                      <a:r>
                        <a:rPr lang="es-AR" sz="1400" b="1" u="none" strike="noStrike" dirty="0" smtClean="0">
                          <a:solidFill>
                            <a:schemeClr val="tx1">
                              <a:lumMod val="65000"/>
                              <a:lumOff val="35000"/>
                            </a:schemeClr>
                          </a:solidFill>
                          <a:effectLst/>
                        </a:rPr>
                        <a:t>m - Sección 0,2m</a:t>
                      </a:r>
                      <a:endParaRPr lang="es-AR" sz="1400" b="1" i="0" u="none" strike="noStrike" dirty="0">
                        <a:solidFill>
                          <a:schemeClr val="tx1">
                            <a:lumMod val="65000"/>
                            <a:lumOff val="35000"/>
                          </a:schemeClr>
                        </a:solidFill>
                        <a:effectLst/>
                        <a:latin typeface="+mn-lt"/>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4,77 </a:t>
                      </a:r>
                      <a:r>
                        <a:rPr lang="el-GR" sz="1400" b="1" u="none" strike="noStrike" dirty="0" smtClean="0">
                          <a:solidFill>
                            <a:schemeClr val="tx1">
                              <a:lumMod val="65000"/>
                              <a:lumOff val="35000"/>
                            </a:schemeClr>
                          </a:solidFill>
                          <a:effectLst/>
                        </a:rPr>
                        <a:t>Ω</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r h="532628">
                <a:tc>
                  <a:txBody>
                    <a:bodyPr/>
                    <a:lstStyle/>
                    <a:p>
                      <a:pPr algn="ctr" fontAlgn="b"/>
                      <a:r>
                        <a:rPr lang="es-AR" sz="1400" b="1" i="0" u="none" strike="noStrike" dirty="0" smtClean="0">
                          <a:solidFill>
                            <a:schemeClr val="tx1">
                              <a:lumMod val="65000"/>
                              <a:lumOff val="35000"/>
                            </a:schemeClr>
                          </a:solidFill>
                          <a:effectLst/>
                          <a:latin typeface="Calibri"/>
                        </a:rPr>
                        <a:t>USB</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r>
                        <a:rPr lang="es-AR" sz="1400" b="1" i="0" u="none" strike="noStrike" dirty="0" smtClean="0">
                          <a:solidFill>
                            <a:schemeClr val="tx1">
                              <a:lumMod val="65000"/>
                              <a:lumOff val="35000"/>
                            </a:schemeClr>
                          </a:solidFill>
                          <a:effectLst/>
                          <a:latin typeface="Calibri"/>
                        </a:rPr>
                        <a:t>5 v</a:t>
                      </a:r>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Largo 15</a:t>
                      </a:r>
                      <a:r>
                        <a:rPr lang="es-AR" sz="1400" b="1" u="none" strike="noStrike" baseline="0" dirty="0" smtClean="0">
                          <a:solidFill>
                            <a:schemeClr val="tx1">
                              <a:lumMod val="65000"/>
                              <a:lumOff val="35000"/>
                            </a:schemeClr>
                          </a:solidFill>
                          <a:effectLst/>
                        </a:rPr>
                        <a:t> c</a:t>
                      </a:r>
                      <a:r>
                        <a:rPr lang="es-AR" sz="1400" b="1" u="none" strike="noStrike" dirty="0" smtClean="0">
                          <a:solidFill>
                            <a:schemeClr val="tx1">
                              <a:lumMod val="65000"/>
                              <a:lumOff val="35000"/>
                            </a:schemeClr>
                          </a:solidFill>
                          <a:effectLst/>
                        </a:rPr>
                        <a:t>m - Sección 0,2m</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AR" sz="1400" b="1" u="none" strike="noStrike" dirty="0" smtClean="0">
                          <a:solidFill>
                            <a:schemeClr val="tx1">
                              <a:lumMod val="65000"/>
                              <a:lumOff val="35000"/>
                            </a:schemeClr>
                          </a:solidFill>
                          <a:effectLst/>
                        </a:rPr>
                        <a:t>4,77 </a:t>
                      </a:r>
                      <a:r>
                        <a:rPr lang="el-GR" sz="1400" b="1" u="none" strike="noStrike" dirty="0" smtClean="0">
                          <a:solidFill>
                            <a:schemeClr val="tx1">
                              <a:lumMod val="65000"/>
                              <a:lumOff val="35000"/>
                            </a:schemeClr>
                          </a:solidFill>
                          <a:effectLst/>
                        </a:rPr>
                        <a:t>Ω</a:t>
                      </a:r>
                      <a:endParaRPr lang="es-AR" sz="1400" b="1" i="0" u="none" strike="noStrike" dirty="0" smtClean="0">
                        <a:solidFill>
                          <a:schemeClr val="tx1">
                            <a:lumMod val="65000"/>
                            <a:lumOff val="35000"/>
                          </a:schemeClr>
                        </a:solidFill>
                        <a:effectLst/>
                        <a:latin typeface="+mn-lt"/>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c>
                  <a:txBody>
                    <a:bodyPr/>
                    <a:lstStyle/>
                    <a:p>
                      <a:pPr algn="ctr" fontAlgn="b"/>
                      <a:endParaRPr lang="es-AR" sz="1400" b="1" i="0" u="none" strike="noStrike" dirty="0">
                        <a:solidFill>
                          <a:schemeClr val="tx1">
                            <a:lumMod val="65000"/>
                            <a:lumOff val="35000"/>
                          </a:schemeClr>
                        </a:solidFill>
                        <a:effectLst/>
                        <a:latin typeface="Calibri"/>
                      </a:endParaRPr>
                    </a:p>
                  </a:txBody>
                  <a:tcPr marL="0" marR="0" marT="0" marB="0" anchor="ctr"/>
                </a:tc>
              </a:tr>
            </a:tbl>
          </a:graphicData>
        </a:graphic>
      </p:graphicFrame>
    </p:spTree>
    <p:extLst>
      <p:ext uri="{BB962C8B-B14F-4D97-AF65-F5344CB8AC3E}">
        <p14:creationId xmlns:p14="http://schemas.microsoft.com/office/powerpoint/2010/main" val="30299843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717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481244"/>
            <a:ext cx="4768085" cy="2847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http://mlv-s1-p.mlstatic.com/decoraciones-adornos-recuerdos-cotillones-719101-MLV20276825133_042015-Y.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7744" y="3153931"/>
            <a:ext cx="3368401" cy="336840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portisur.com/catalogo/images/8536%20ACC.%20CORTADOR%20ICOPOR%20Y%20FOMI%2012%20V%20%20copi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1291249"/>
            <a:ext cx="1978954" cy="5171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4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11266" name="Picture 2" descr="http://i3.ytimg.com/vi/19PG37x7Qug/mqdefault.jpg"/>
          <p:cNvPicPr>
            <a:picLocks noChangeAspect="1" noChangeArrowheads="1"/>
          </p:cNvPicPr>
          <p:nvPr/>
        </p:nvPicPr>
        <p:blipFill rotWithShape="1">
          <a:blip r:embed="rId2">
            <a:extLst>
              <a:ext uri="{28A0092B-C50C-407E-A947-70E740481C1C}">
                <a14:useLocalDpi xmlns:a14="http://schemas.microsoft.com/office/drawing/2010/main" val="0"/>
              </a:ext>
            </a:extLst>
          </a:blip>
          <a:srcRect b="12408"/>
          <a:stretch/>
        </p:blipFill>
        <p:spPr bwMode="auto">
          <a:xfrm>
            <a:off x="683569" y="2348880"/>
            <a:ext cx="5112568" cy="2518985"/>
          </a:xfrm>
          <a:prstGeom prst="rect">
            <a:avLst/>
          </a:prstGeom>
          <a:noFill/>
          <a:extLst>
            <a:ext uri="{909E8E84-426E-40DD-AFC4-6F175D3DCCD1}">
              <a14:hiddenFill xmlns:a14="http://schemas.microsoft.com/office/drawing/2010/main">
                <a:solidFill>
                  <a:srgbClr val="FFFFFF"/>
                </a:solidFill>
              </a14:hiddenFill>
            </a:ext>
          </a:extLst>
        </p:spPr>
      </p:pic>
      <p:sp>
        <p:nvSpPr>
          <p:cNvPr id="16" name="3 Marcador de contenido"/>
          <p:cNvSpPr>
            <a:spLocks noGrp="1"/>
          </p:cNvSpPr>
          <p:nvPr>
            <p:ph idx="1"/>
          </p:nvPr>
        </p:nvSpPr>
        <p:spPr>
          <a:xfrm>
            <a:off x="395536" y="1772816"/>
            <a:ext cx="7920880" cy="4320480"/>
          </a:xfrm>
        </p:spPr>
        <p:txBody>
          <a:bodyPr>
            <a:normAutofit/>
          </a:bodyPr>
          <a:lstStyle/>
          <a:p>
            <a:pPr marL="0" indent="0">
              <a:buNone/>
            </a:pPr>
            <a:r>
              <a:rPr lang="es-AR" sz="2800" dirty="0" smtClean="0">
                <a:solidFill>
                  <a:schemeClr val="tx1">
                    <a:lumMod val="65000"/>
                    <a:lumOff val="35000"/>
                  </a:schemeClr>
                </a:solidFill>
              </a:rPr>
              <a:t>Cortador portátil a pilas</a:t>
            </a:r>
          </a:p>
        </p:txBody>
      </p:sp>
      <p:pic>
        <p:nvPicPr>
          <p:cNvPr id="11270" name="Picture 6" descr="http://i.makeagif.com/media/10-30-2015/r0-8qG.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558748"/>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8612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solidFill>
                  <a:schemeClr val="tx2"/>
                </a:solidFill>
              </a:rPr>
              <a:t>Cortador de </a:t>
            </a:r>
            <a:r>
              <a:rPr lang="es-AR" dirty="0" err="1" smtClean="0">
                <a:solidFill>
                  <a:schemeClr val="tx2"/>
                </a:solidFill>
              </a:rPr>
              <a:t>Telgopor</a:t>
            </a:r>
            <a:endParaRPr lang="es-AR" dirty="0">
              <a:solidFill>
                <a:schemeClr val="tx2"/>
              </a:solidFill>
            </a:endParaRPr>
          </a:p>
        </p:txBody>
      </p:sp>
      <p:grpSp>
        <p:nvGrpSpPr>
          <p:cNvPr id="11" name="10 Grupo"/>
          <p:cNvGrpSpPr/>
          <p:nvPr/>
        </p:nvGrpSpPr>
        <p:grpSpPr>
          <a:xfrm>
            <a:off x="8316416" y="-5222"/>
            <a:ext cx="864096" cy="6890470"/>
            <a:chOff x="8316416" y="-5222"/>
            <a:chExt cx="864096" cy="6890470"/>
          </a:xfrm>
        </p:grpSpPr>
        <p:sp>
          <p:nvSpPr>
            <p:cNvPr id="5" name="4 Rectángulo"/>
            <p:cNvSpPr/>
            <p:nvPr/>
          </p:nvSpPr>
          <p:spPr>
            <a:xfrm>
              <a:off x="8316416" y="-3069"/>
              <a:ext cx="216024" cy="12739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Rectángulo"/>
            <p:cNvSpPr/>
            <p:nvPr/>
          </p:nvSpPr>
          <p:spPr>
            <a:xfrm>
              <a:off x="8532440" y="1270913"/>
              <a:ext cx="216024" cy="172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6 Rectángulo"/>
            <p:cNvSpPr/>
            <p:nvPr/>
          </p:nvSpPr>
          <p:spPr>
            <a:xfrm>
              <a:off x="8748464" y="2996952"/>
              <a:ext cx="216024" cy="2664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Rectángulo"/>
            <p:cNvSpPr/>
            <p:nvPr/>
          </p:nvSpPr>
          <p:spPr>
            <a:xfrm>
              <a:off x="8964512" y="5661248"/>
              <a:ext cx="216000" cy="12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Rectángulo"/>
            <p:cNvSpPr/>
            <p:nvPr/>
          </p:nvSpPr>
          <p:spPr>
            <a:xfrm>
              <a:off x="8748464" y="-5222"/>
              <a:ext cx="216024" cy="12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9 Rectángulo"/>
            <p:cNvSpPr/>
            <p:nvPr/>
          </p:nvSpPr>
          <p:spPr>
            <a:xfrm>
              <a:off x="8964488" y="1270913"/>
              <a:ext cx="180000" cy="1728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12" name="Picture 4" descr="https://k60.kn3.net/0/6/6/0/2/5/A3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2420887"/>
            <a:ext cx="5350144" cy="3996873"/>
          </a:xfrm>
          <a:prstGeom prst="rect">
            <a:avLst/>
          </a:prstGeom>
          <a:noFill/>
          <a:extLst>
            <a:ext uri="{909E8E84-426E-40DD-AFC4-6F175D3DCCD1}">
              <a14:hiddenFill xmlns:a14="http://schemas.microsoft.com/office/drawing/2010/main">
                <a:solidFill>
                  <a:srgbClr val="FFFFFF"/>
                </a:solidFill>
              </a14:hiddenFill>
            </a:ext>
          </a:extLst>
        </p:spPr>
      </p:pic>
      <p:sp>
        <p:nvSpPr>
          <p:cNvPr id="13" name="3 Marcador de contenido"/>
          <p:cNvSpPr>
            <a:spLocks noGrp="1"/>
          </p:cNvSpPr>
          <p:nvPr>
            <p:ph idx="1"/>
          </p:nvPr>
        </p:nvSpPr>
        <p:spPr>
          <a:xfrm>
            <a:off x="395536" y="1772816"/>
            <a:ext cx="7920880" cy="4320480"/>
          </a:xfrm>
        </p:spPr>
        <p:txBody>
          <a:bodyPr>
            <a:normAutofit/>
          </a:bodyPr>
          <a:lstStyle/>
          <a:p>
            <a:pPr marL="0" indent="0">
              <a:buNone/>
            </a:pPr>
            <a:r>
              <a:rPr lang="es-AR" sz="2800" dirty="0" smtClean="0">
                <a:solidFill>
                  <a:schemeClr val="tx1">
                    <a:lumMod val="65000"/>
                    <a:lumOff val="35000"/>
                  </a:schemeClr>
                </a:solidFill>
              </a:rPr>
              <a:t>Cortador de mesa</a:t>
            </a:r>
          </a:p>
        </p:txBody>
      </p:sp>
    </p:spTree>
    <p:extLst>
      <p:ext uri="{BB962C8B-B14F-4D97-AF65-F5344CB8AC3E}">
        <p14:creationId xmlns:p14="http://schemas.microsoft.com/office/powerpoint/2010/main" val="401604208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917</Words>
  <Application>Microsoft Office PowerPoint</Application>
  <PresentationFormat>Presentación en pantalla (4:3)</PresentationFormat>
  <Paragraphs>161</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Resistencia eléctrica de materiales</vt:lpstr>
      <vt:lpstr>Resistencia Eléctrica</vt:lpstr>
      <vt:lpstr>Resistencia Eléctrica</vt:lpstr>
      <vt:lpstr>Resistencia Eléctrica</vt:lpstr>
      <vt:lpstr>Resistencia Eléctrica</vt:lpstr>
      <vt:lpstr>Resistencia Eléctrica</vt:lpstr>
      <vt:lpstr>Resistencia Eléctrica</vt:lpstr>
      <vt:lpstr>Resistencia Eléctrica</vt:lpstr>
      <vt:lpstr>Cortador de Telgopor</vt:lpstr>
      <vt:lpstr>Cortador de Telgopor</vt:lpstr>
      <vt:lpstr>Cortador de Telgopor</vt:lpstr>
      <vt:lpstr>Cortador de Telgopor</vt:lpstr>
      <vt:lpstr>Cortador de Telgopor</vt:lpstr>
      <vt:lpstr>Cortador de Telgopor</vt:lpstr>
      <vt:lpstr>Cortador de Telgopor</vt:lpstr>
      <vt:lpstr>Cortador de Telgopor</vt:lpstr>
      <vt:lpstr>Cortador de Telgopor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Resistencia de Materiales</dc:title>
  <dc:creator>Daniel</dc:creator>
  <cp:lastModifiedBy>Daniel</cp:lastModifiedBy>
  <cp:revision>45</cp:revision>
  <dcterms:created xsi:type="dcterms:W3CDTF">2016-06-09T11:08:29Z</dcterms:created>
  <dcterms:modified xsi:type="dcterms:W3CDTF">2016-06-16T00:54:24Z</dcterms:modified>
</cp:coreProperties>
</file>